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25"/>
  </p:notesMasterIdLst>
  <p:sldIdLst>
    <p:sldId id="256" r:id="rId2"/>
    <p:sldId id="279" r:id="rId3"/>
    <p:sldId id="270" r:id="rId4"/>
    <p:sldId id="273" r:id="rId5"/>
    <p:sldId id="271" r:id="rId6"/>
    <p:sldId id="272" r:id="rId7"/>
    <p:sldId id="274" r:id="rId8"/>
    <p:sldId id="276" r:id="rId9"/>
    <p:sldId id="261" r:id="rId10"/>
    <p:sldId id="257" r:id="rId11"/>
    <p:sldId id="264" r:id="rId12"/>
    <p:sldId id="263" r:id="rId13"/>
    <p:sldId id="275" r:id="rId14"/>
    <p:sldId id="269" r:id="rId15"/>
    <p:sldId id="265" r:id="rId16"/>
    <p:sldId id="258" r:id="rId17"/>
    <p:sldId id="266" r:id="rId18"/>
    <p:sldId id="267" r:id="rId19"/>
    <p:sldId id="268" r:id="rId20"/>
    <p:sldId id="280" r:id="rId21"/>
    <p:sldId id="260"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3DAEFA-18A9-40E8-B7C1-EF14125B7A73}" v="2006" dt="2021-07-13T16:13:45.005"/>
    <p1510:client id="{23CB2477-B1E6-343A-7EDA-FC106136EC7C}" v="315" dt="2021-07-13T14:37:49.295"/>
    <p1510:client id="{69A5A4FF-AF61-4E3C-B5F5-09695C3EA10B}" v="1575" dt="2021-07-13T12:34:45.352"/>
    <p1510:client id="{D3D1D38A-3F6D-B842-8407-357BF5918C88}" v="2" dt="2021-07-13T19:45:39.1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9" autoAdjust="0"/>
    <p:restoredTop sz="94694"/>
  </p:normalViewPr>
  <p:slideViewPr>
    <p:cSldViewPr snapToGrid="0">
      <p:cViewPr>
        <p:scale>
          <a:sx n="82" d="100"/>
          <a:sy n="82" d="100"/>
        </p:scale>
        <p:origin x="49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shadharie Kaushalya" userId="518c7d3c-aaa3-4568-a392-800e1e1efce7" providerId="ADAL" clId="{D3D1D38A-3F6D-B842-8407-357BF5918C88}"/>
    <pc:docChg chg="custSel modSld">
      <pc:chgData name="Aushadharie Kaushalya" userId="518c7d3c-aaa3-4568-a392-800e1e1efce7" providerId="ADAL" clId="{D3D1D38A-3F6D-B842-8407-357BF5918C88}" dt="2021-07-13T19:45:41.359" v="24" actId="20577"/>
      <pc:docMkLst>
        <pc:docMk/>
      </pc:docMkLst>
      <pc:sldChg chg="modNotesTx">
        <pc:chgData name="Aushadharie Kaushalya" userId="518c7d3c-aaa3-4568-a392-800e1e1efce7" providerId="ADAL" clId="{D3D1D38A-3F6D-B842-8407-357BF5918C88}" dt="2021-07-13T19:37:30.825" v="23" actId="20577"/>
        <pc:sldMkLst>
          <pc:docMk/>
          <pc:sldMk cId="1424467490" sldId="270"/>
        </pc:sldMkLst>
      </pc:sldChg>
      <pc:sldChg chg="modNotesTx">
        <pc:chgData name="Aushadharie Kaushalya" userId="518c7d3c-aaa3-4568-a392-800e1e1efce7" providerId="ADAL" clId="{D3D1D38A-3F6D-B842-8407-357BF5918C88}" dt="2021-07-13T19:45:41.359" v="24" actId="20577"/>
        <pc:sldMkLst>
          <pc:docMk/>
          <pc:sldMk cId="2129363218" sldId="273"/>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7A5DEC-5D32-4222-9B91-474BCE99B52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5FBC856-6783-4127-9005-6B05762EC125}">
      <dgm:prSet/>
      <dgm:spPr/>
      <dgm:t>
        <a:bodyPr/>
        <a:lstStyle/>
        <a:p>
          <a:pPr>
            <a:lnSpc>
              <a:spcPct val="100000"/>
            </a:lnSpc>
          </a:pPr>
          <a:r>
            <a:rPr lang="en-US" b="1" dirty="0"/>
            <a:t>Renewable resources (water, soil, fish, forests)</a:t>
          </a:r>
          <a:r>
            <a:rPr lang="en-US" dirty="0"/>
            <a:t> - Usage of the resource cannot exceed the rate of regeneration of the resource. </a:t>
          </a:r>
        </a:p>
      </dgm:t>
    </dgm:pt>
    <dgm:pt modelId="{D719767F-35F2-48BA-97C8-43E264B55685}" type="parTrans" cxnId="{7DADCF96-8958-42FD-BA44-1A2CC11BA52F}">
      <dgm:prSet/>
      <dgm:spPr/>
      <dgm:t>
        <a:bodyPr/>
        <a:lstStyle/>
        <a:p>
          <a:endParaRPr lang="en-US"/>
        </a:p>
      </dgm:t>
    </dgm:pt>
    <dgm:pt modelId="{23FCDFDE-FF74-4ABE-9BF8-5DF1F47DD3C8}" type="sibTrans" cxnId="{7DADCF96-8958-42FD-BA44-1A2CC11BA52F}">
      <dgm:prSet/>
      <dgm:spPr/>
      <dgm:t>
        <a:bodyPr/>
        <a:lstStyle/>
        <a:p>
          <a:endParaRPr lang="en-US"/>
        </a:p>
      </dgm:t>
    </dgm:pt>
    <dgm:pt modelId="{623F9798-6004-4D4B-92EF-D182F0C247DE}">
      <dgm:prSet/>
      <dgm:spPr/>
      <dgm:t>
        <a:bodyPr/>
        <a:lstStyle/>
        <a:p>
          <a:pPr>
            <a:lnSpc>
              <a:spcPct val="100000"/>
            </a:lnSpc>
          </a:pPr>
          <a:r>
            <a:rPr lang="en-US" b="1" dirty="0"/>
            <a:t>Non-renewable resources (Fossil groundwater, fossil fuels, and high-grade minerals)</a:t>
          </a:r>
          <a:r>
            <a:rPr lang="en-US" dirty="0"/>
            <a:t> - The rate of use can be no greater than the rate at which renewable resources can be substituted for these nonrenewable resources</a:t>
          </a:r>
          <a:endParaRPr lang="en-US" dirty="0">
            <a:latin typeface="Goudy Old Style"/>
          </a:endParaRPr>
        </a:p>
      </dgm:t>
    </dgm:pt>
    <dgm:pt modelId="{69A07330-D45C-4312-A3E5-4C3D411915F6}" type="parTrans" cxnId="{8C7A07FC-207A-4333-A309-3FC2AC5D47E7}">
      <dgm:prSet/>
      <dgm:spPr/>
      <dgm:t>
        <a:bodyPr/>
        <a:lstStyle/>
        <a:p>
          <a:endParaRPr lang="en-US"/>
        </a:p>
      </dgm:t>
    </dgm:pt>
    <dgm:pt modelId="{0B430F07-7DA6-4269-B48E-504BAEE7D820}" type="sibTrans" cxnId="{8C7A07FC-207A-4333-A309-3FC2AC5D47E7}">
      <dgm:prSet/>
      <dgm:spPr/>
      <dgm:t>
        <a:bodyPr/>
        <a:lstStyle/>
        <a:p>
          <a:endParaRPr lang="en-US"/>
        </a:p>
      </dgm:t>
    </dgm:pt>
    <dgm:pt modelId="{32231167-2829-4F36-A916-908857EF2494}" type="pres">
      <dgm:prSet presAssocID="{047A5DEC-5D32-4222-9B91-474BCE99B52F}" presName="root" presStyleCnt="0">
        <dgm:presLayoutVars>
          <dgm:dir/>
          <dgm:resizeHandles val="exact"/>
        </dgm:presLayoutVars>
      </dgm:prSet>
      <dgm:spPr/>
    </dgm:pt>
    <dgm:pt modelId="{B9147743-64C0-4E7E-B389-8985DDAC40EB}" type="pres">
      <dgm:prSet presAssocID="{A5FBC856-6783-4127-9005-6B05762EC125}" presName="compNode" presStyleCnt="0"/>
      <dgm:spPr/>
    </dgm:pt>
    <dgm:pt modelId="{CEEEFD64-029A-4C77-A12B-FA85FA76D424}" type="pres">
      <dgm:prSet presAssocID="{A5FBC856-6783-4127-9005-6B05762EC125}" presName="bgRect" presStyleLbl="bgShp" presStyleIdx="0" presStyleCnt="2"/>
      <dgm:spPr/>
    </dgm:pt>
    <dgm:pt modelId="{DAA13119-587A-4BA1-BBCE-8535DAC78D9E}" type="pres">
      <dgm:prSet presAssocID="{A5FBC856-6783-4127-9005-6B05762EC12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est scene"/>
        </a:ext>
      </dgm:extLst>
    </dgm:pt>
    <dgm:pt modelId="{8FBDFB4D-562B-40E6-AE32-0F30A62180AD}" type="pres">
      <dgm:prSet presAssocID="{A5FBC856-6783-4127-9005-6B05762EC125}" presName="spaceRect" presStyleCnt="0"/>
      <dgm:spPr/>
    </dgm:pt>
    <dgm:pt modelId="{1BAD7B8B-4E3C-40DE-83C9-A3C2C5FA6F86}" type="pres">
      <dgm:prSet presAssocID="{A5FBC856-6783-4127-9005-6B05762EC125}" presName="parTx" presStyleLbl="revTx" presStyleIdx="0" presStyleCnt="2">
        <dgm:presLayoutVars>
          <dgm:chMax val="0"/>
          <dgm:chPref val="0"/>
        </dgm:presLayoutVars>
      </dgm:prSet>
      <dgm:spPr/>
    </dgm:pt>
    <dgm:pt modelId="{095D90A3-75D4-49DF-BF04-38D54D53B660}" type="pres">
      <dgm:prSet presAssocID="{23FCDFDE-FF74-4ABE-9BF8-5DF1F47DD3C8}" presName="sibTrans" presStyleCnt="0"/>
      <dgm:spPr/>
    </dgm:pt>
    <dgm:pt modelId="{587461AC-A4C8-4E25-8F6E-BD846194C616}" type="pres">
      <dgm:prSet presAssocID="{623F9798-6004-4D4B-92EF-D182F0C247DE}" presName="compNode" presStyleCnt="0"/>
      <dgm:spPr/>
    </dgm:pt>
    <dgm:pt modelId="{C51731BC-47DC-4AD1-9E48-EA7C5DDB9C47}" type="pres">
      <dgm:prSet presAssocID="{623F9798-6004-4D4B-92EF-D182F0C247DE}" presName="bgRect" presStyleLbl="bgShp" presStyleIdx="1" presStyleCnt="2"/>
      <dgm:spPr/>
    </dgm:pt>
    <dgm:pt modelId="{A45347B5-D7E0-497D-9715-A526F3B0BBBC}" type="pres">
      <dgm:prSet presAssocID="{623F9798-6004-4D4B-92EF-D182F0C247D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ter"/>
        </a:ext>
      </dgm:extLst>
    </dgm:pt>
    <dgm:pt modelId="{34557E8C-C95A-49EC-B58D-257FE14C6548}" type="pres">
      <dgm:prSet presAssocID="{623F9798-6004-4D4B-92EF-D182F0C247DE}" presName="spaceRect" presStyleCnt="0"/>
      <dgm:spPr/>
    </dgm:pt>
    <dgm:pt modelId="{FD50A3E2-C440-40FC-8C6A-F84F95D783C2}" type="pres">
      <dgm:prSet presAssocID="{623F9798-6004-4D4B-92EF-D182F0C247DE}" presName="parTx" presStyleLbl="revTx" presStyleIdx="1" presStyleCnt="2">
        <dgm:presLayoutVars>
          <dgm:chMax val="0"/>
          <dgm:chPref val="0"/>
        </dgm:presLayoutVars>
      </dgm:prSet>
      <dgm:spPr/>
    </dgm:pt>
  </dgm:ptLst>
  <dgm:cxnLst>
    <dgm:cxn modelId="{88DB3D4B-E7F8-43FD-BBCE-E9307321EE20}" type="presOf" srcId="{047A5DEC-5D32-4222-9B91-474BCE99B52F}" destId="{32231167-2829-4F36-A916-908857EF2494}" srcOrd="0" destOrd="0" presId="urn:microsoft.com/office/officeart/2018/2/layout/IconVerticalSolidList"/>
    <dgm:cxn modelId="{DA275158-AA0D-4AF8-B138-DA19475C0B90}" type="presOf" srcId="{623F9798-6004-4D4B-92EF-D182F0C247DE}" destId="{FD50A3E2-C440-40FC-8C6A-F84F95D783C2}" srcOrd="0" destOrd="0" presId="urn:microsoft.com/office/officeart/2018/2/layout/IconVerticalSolidList"/>
    <dgm:cxn modelId="{7DADCF96-8958-42FD-BA44-1A2CC11BA52F}" srcId="{047A5DEC-5D32-4222-9B91-474BCE99B52F}" destId="{A5FBC856-6783-4127-9005-6B05762EC125}" srcOrd="0" destOrd="0" parTransId="{D719767F-35F2-48BA-97C8-43E264B55685}" sibTransId="{23FCDFDE-FF74-4ABE-9BF8-5DF1F47DD3C8}"/>
    <dgm:cxn modelId="{A40011E3-6CC0-4CD2-9ACB-BE8C2B823ECF}" type="presOf" srcId="{A5FBC856-6783-4127-9005-6B05762EC125}" destId="{1BAD7B8B-4E3C-40DE-83C9-A3C2C5FA6F86}" srcOrd="0" destOrd="0" presId="urn:microsoft.com/office/officeart/2018/2/layout/IconVerticalSolidList"/>
    <dgm:cxn modelId="{8C7A07FC-207A-4333-A309-3FC2AC5D47E7}" srcId="{047A5DEC-5D32-4222-9B91-474BCE99B52F}" destId="{623F9798-6004-4D4B-92EF-D182F0C247DE}" srcOrd="1" destOrd="0" parTransId="{69A07330-D45C-4312-A3E5-4C3D411915F6}" sibTransId="{0B430F07-7DA6-4269-B48E-504BAEE7D820}"/>
    <dgm:cxn modelId="{51C6BCDA-A877-4215-87C7-BD6BF94BE1E6}" type="presParOf" srcId="{32231167-2829-4F36-A916-908857EF2494}" destId="{B9147743-64C0-4E7E-B389-8985DDAC40EB}" srcOrd="0" destOrd="0" presId="urn:microsoft.com/office/officeart/2018/2/layout/IconVerticalSolidList"/>
    <dgm:cxn modelId="{0A776641-A3F8-4BE2-B281-331B0004A4D9}" type="presParOf" srcId="{B9147743-64C0-4E7E-B389-8985DDAC40EB}" destId="{CEEEFD64-029A-4C77-A12B-FA85FA76D424}" srcOrd="0" destOrd="0" presId="urn:microsoft.com/office/officeart/2018/2/layout/IconVerticalSolidList"/>
    <dgm:cxn modelId="{77FECCC9-ECDB-4D2A-B7CD-90908C58D5A8}" type="presParOf" srcId="{B9147743-64C0-4E7E-B389-8985DDAC40EB}" destId="{DAA13119-587A-4BA1-BBCE-8535DAC78D9E}" srcOrd="1" destOrd="0" presId="urn:microsoft.com/office/officeart/2018/2/layout/IconVerticalSolidList"/>
    <dgm:cxn modelId="{AC708D0C-8729-4663-B328-C85C73DCD0DD}" type="presParOf" srcId="{B9147743-64C0-4E7E-B389-8985DDAC40EB}" destId="{8FBDFB4D-562B-40E6-AE32-0F30A62180AD}" srcOrd="2" destOrd="0" presId="urn:microsoft.com/office/officeart/2018/2/layout/IconVerticalSolidList"/>
    <dgm:cxn modelId="{EAEE8CD9-AB54-4088-ABC8-126E89134B70}" type="presParOf" srcId="{B9147743-64C0-4E7E-B389-8985DDAC40EB}" destId="{1BAD7B8B-4E3C-40DE-83C9-A3C2C5FA6F86}" srcOrd="3" destOrd="0" presId="urn:microsoft.com/office/officeart/2018/2/layout/IconVerticalSolidList"/>
    <dgm:cxn modelId="{5CADA322-AE59-4294-BEDE-F866AA2287E4}" type="presParOf" srcId="{32231167-2829-4F36-A916-908857EF2494}" destId="{095D90A3-75D4-49DF-BF04-38D54D53B660}" srcOrd="1" destOrd="0" presId="urn:microsoft.com/office/officeart/2018/2/layout/IconVerticalSolidList"/>
    <dgm:cxn modelId="{F1DF2322-EF45-4246-86AF-F069DFED80B5}" type="presParOf" srcId="{32231167-2829-4F36-A916-908857EF2494}" destId="{587461AC-A4C8-4E25-8F6E-BD846194C616}" srcOrd="2" destOrd="0" presId="urn:microsoft.com/office/officeart/2018/2/layout/IconVerticalSolidList"/>
    <dgm:cxn modelId="{AFCE94BF-7A5C-4193-821B-34670ED81066}" type="presParOf" srcId="{587461AC-A4C8-4E25-8F6E-BD846194C616}" destId="{C51731BC-47DC-4AD1-9E48-EA7C5DDB9C47}" srcOrd="0" destOrd="0" presId="urn:microsoft.com/office/officeart/2018/2/layout/IconVerticalSolidList"/>
    <dgm:cxn modelId="{936CAB56-F9EE-4AA6-9290-16F6AA379AB2}" type="presParOf" srcId="{587461AC-A4C8-4E25-8F6E-BD846194C616}" destId="{A45347B5-D7E0-497D-9715-A526F3B0BBBC}" srcOrd="1" destOrd="0" presId="urn:microsoft.com/office/officeart/2018/2/layout/IconVerticalSolidList"/>
    <dgm:cxn modelId="{EB8AA234-AEFB-4D19-8F0E-644B7EC30B8E}" type="presParOf" srcId="{587461AC-A4C8-4E25-8F6E-BD846194C616}" destId="{34557E8C-C95A-49EC-B58D-257FE14C6548}" srcOrd="2" destOrd="0" presId="urn:microsoft.com/office/officeart/2018/2/layout/IconVerticalSolidList"/>
    <dgm:cxn modelId="{FB44CA51-FDF0-4F64-A5E4-3A6C4E39D8DB}" type="presParOf" srcId="{587461AC-A4C8-4E25-8F6E-BD846194C616}" destId="{FD50A3E2-C440-40FC-8C6A-F84F95D783C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EFD64-029A-4C77-A12B-FA85FA76D424}">
      <dsp:nvSpPr>
        <dsp:cNvPr id="0" name=""/>
        <dsp:cNvSpPr/>
      </dsp:nvSpPr>
      <dsp:spPr>
        <a:xfrm>
          <a:off x="0" y="938924"/>
          <a:ext cx="6668792" cy="17334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A13119-587A-4BA1-BBCE-8535DAC78D9E}">
      <dsp:nvSpPr>
        <dsp:cNvPr id="0" name=""/>
        <dsp:cNvSpPr/>
      </dsp:nvSpPr>
      <dsp:spPr>
        <a:xfrm>
          <a:off x="524353" y="1328940"/>
          <a:ext cx="953370" cy="953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AD7B8B-4E3C-40DE-83C9-A3C2C5FA6F86}">
      <dsp:nvSpPr>
        <dsp:cNvPr id="0" name=""/>
        <dsp:cNvSpPr/>
      </dsp:nvSpPr>
      <dsp:spPr>
        <a:xfrm>
          <a:off x="2002077" y="938924"/>
          <a:ext cx="4666714" cy="173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452" tIns="183452" rIns="183452" bIns="183452" numCol="1" spcCol="1270" anchor="ctr" anchorCtr="0">
          <a:noAutofit/>
        </a:bodyPr>
        <a:lstStyle/>
        <a:p>
          <a:pPr marL="0" lvl="0" indent="0" algn="l" defTabSz="666750">
            <a:lnSpc>
              <a:spcPct val="100000"/>
            </a:lnSpc>
            <a:spcBef>
              <a:spcPct val="0"/>
            </a:spcBef>
            <a:spcAft>
              <a:spcPct val="35000"/>
            </a:spcAft>
            <a:buNone/>
          </a:pPr>
          <a:r>
            <a:rPr lang="en-US" sz="1500" b="1" kern="1200" dirty="0"/>
            <a:t>Renewable resources (water, soil, fish, forests)</a:t>
          </a:r>
          <a:r>
            <a:rPr lang="en-US" sz="1500" kern="1200" dirty="0"/>
            <a:t> - Usage of the resource cannot exceed the rate of regeneration of the resource. </a:t>
          </a:r>
        </a:p>
      </dsp:txBody>
      <dsp:txXfrm>
        <a:off x="2002077" y="938924"/>
        <a:ext cx="4666714" cy="1733400"/>
      </dsp:txXfrm>
    </dsp:sp>
    <dsp:sp modelId="{C51731BC-47DC-4AD1-9E48-EA7C5DDB9C47}">
      <dsp:nvSpPr>
        <dsp:cNvPr id="0" name=""/>
        <dsp:cNvSpPr/>
      </dsp:nvSpPr>
      <dsp:spPr>
        <a:xfrm>
          <a:off x="0" y="3105675"/>
          <a:ext cx="6668792" cy="17334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5347B5-D7E0-497D-9715-A526F3B0BBBC}">
      <dsp:nvSpPr>
        <dsp:cNvPr id="0" name=""/>
        <dsp:cNvSpPr/>
      </dsp:nvSpPr>
      <dsp:spPr>
        <a:xfrm>
          <a:off x="524353" y="3495690"/>
          <a:ext cx="953370" cy="953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50A3E2-C440-40FC-8C6A-F84F95D783C2}">
      <dsp:nvSpPr>
        <dsp:cNvPr id="0" name=""/>
        <dsp:cNvSpPr/>
      </dsp:nvSpPr>
      <dsp:spPr>
        <a:xfrm>
          <a:off x="2002077" y="3105675"/>
          <a:ext cx="4666714" cy="173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452" tIns="183452" rIns="183452" bIns="183452" numCol="1" spcCol="1270" anchor="ctr" anchorCtr="0">
          <a:noAutofit/>
        </a:bodyPr>
        <a:lstStyle/>
        <a:p>
          <a:pPr marL="0" lvl="0" indent="0" algn="l" defTabSz="666750">
            <a:lnSpc>
              <a:spcPct val="100000"/>
            </a:lnSpc>
            <a:spcBef>
              <a:spcPct val="0"/>
            </a:spcBef>
            <a:spcAft>
              <a:spcPct val="35000"/>
            </a:spcAft>
            <a:buNone/>
          </a:pPr>
          <a:r>
            <a:rPr lang="en-US" sz="1500" b="1" kern="1200" dirty="0"/>
            <a:t>Non-renewable resources (Fossil groundwater, fossil fuels, and high-grade minerals)</a:t>
          </a:r>
          <a:r>
            <a:rPr lang="en-US" sz="1500" kern="1200" dirty="0"/>
            <a:t> - The rate of use can be no greater than the rate at which renewable resources can be substituted for these nonrenewable resources</a:t>
          </a:r>
          <a:endParaRPr lang="en-US" sz="1500" kern="1200" dirty="0">
            <a:latin typeface="Goudy Old Style"/>
          </a:endParaRPr>
        </a:p>
      </dsp:txBody>
      <dsp:txXfrm>
        <a:off x="2002077" y="3105675"/>
        <a:ext cx="4666714" cy="17334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B74C9-7C96-9F42-9C84-BE5EE02EDD4E}" type="datetimeFigureOut">
              <a:rPr lang="en-US" smtClean="0"/>
              <a:t>9/30/2021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4BDF7-2E87-3844-B50E-287B003EC5A6}" type="slidenum">
              <a:rPr lang="en-US" smtClean="0"/>
              <a:t>‹#›</a:t>
            </a:fld>
            <a:endParaRPr lang="en-US"/>
          </a:p>
        </p:txBody>
      </p:sp>
    </p:spTree>
    <p:extLst>
      <p:ext uri="{BB962C8B-B14F-4D97-AF65-F5344CB8AC3E}">
        <p14:creationId xmlns:p14="http://schemas.microsoft.com/office/powerpoint/2010/main" val="1962933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www.wwf.org.au</a:t>
            </a:r>
            <a:r>
              <a:rPr lang="en-US" dirty="0"/>
              <a:t>/get-involved/change-the-way-you-live/ecological-footprint-calculator#gs.bcf7lt – Ecological Footprint</a:t>
            </a:r>
          </a:p>
        </p:txBody>
      </p:sp>
      <p:sp>
        <p:nvSpPr>
          <p:cNvPr id="4" name="Slide Number Placeholder 3"/>
          <p:cNvSpPr>
            <a:spLocks noGrp="1"/>
          </p:cNvSpPr>
          <p:nvPr>
            <p:ph type="sldNum" sz="quarter" idx="5"/>
          </p:nvPr>
        </p:nvSpPr>
        <p:spPr/>
        <p:txBody>
          <a:bodyPr/>
          <a:lstStyle/>
          <a:p>
            <a:fld id="{8104BDF7-2E87-3844-B50E-287B003EC5A6}" type="slidenum">
              <a:rPr lang="en-US" smtClean="0"/>
              <a:t>3</a:t>
            </a:fld>
            <a:endParaRPr lang="en-US"/>
          </a:p>
        </p:txBody>
      </p:sp>
    </p:spTree>
    <p:extLst>
      <p:ext uri="{BB962C8B-B14F-4D97-AF65-F5344CB8AC3E}">
        <p14:creationId xmlns:p14="http://schemas.microsoft.com/office/powerpoint/2010/main" val="1231237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www.footprintnetwork.org</a:t>
            </a:r>
            <a:r>
              <a:rPr lang="en-US" dirty="0"/>
              <a:t>/our-work/ecological-footprint/</a:t>
            </a:r>
          </a:p>
          <a:p>
            <a:endParaRPr lang="en-US" dirty="0"/>
          </a:p>
        </p:txBody>
      </p:sp>
      <p:sp>
        <p:nvSpPr>
          <p:cNvPr id="4" name="Slide Number Placeholder 3"/>
          <p:cNvSpPr>
            <a:spLocks noGrp="1"/>
          </p:cNvSpPr>
          <p:nvPr>
            <p:ph type="sldNum" sz="quarter" idx="5"/>
          </p:nvPr>
        </p:nvSpPr>
        <p:spPr/>
        <p:txBody>
          <a:bodyPr/>
          <a:lstStyle/>
          <a:p>
            <a:fld id="{8104BDF7-2E87-3844-B50E-287B003EC5A6}" type="slidenum">
              <a:rPr lang="en-US" smtClean="0"/>
              <a:t>4</a:t>
            </a:fld>
            <a:endParaRPr lang="en-US"/>
          </a:p>
        </p:txBody>
      </p:sp>
    </p:spTree>
    <p:extLst>
      <p:ext uri="{BB962C8B-B14F-4D97-AF65-F5344CB8AC3E}">
        <p14:creationId xmlns:p14="http://schemas.microsoft.com/office/powerpoint/2010/main" val="4210063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9/30/2021</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95038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9/30/2021</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370932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9/30/2021</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189100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9/30/2021</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019965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9/30/2021</a:t>
            </a:fld>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21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9/30/2021</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824634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9/30/2021</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122510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9/30/2021</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122182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9/30/2021</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193781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9/30/2021</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302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9/30/2021</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59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9/30/2021</a:t>
            </a:fld>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334551338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00"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news.uct.ac.za/article/-2018-10-05-gsb-sustainability-project-makes-global-impact"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nd/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ypard.net/2020-02-25/climate-change-dying-world"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onservationbytes.com/2010/09/19/cartoon-guide-to-biodiversity-loss-ix/" TargetMode="External"/><Relationship Id="rId2" Type="http://schemas.openxmlformats.org/officeDocument/2006/relationships/image" Target="../media/image19.gif"/><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jobsanger.blogspot.com/2018/03/the-worst-divide-in-us-is-created-by.html" TargetMode="Externa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fabiusmaximus.com/2018/10/03/causes-of-rising-income-inequality-makers-of-a-new-america/" TargetMode="External"/><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commons.wikimedia.org/wiki/File:Children_in_rural_school.jpg" TargetMode="External"/><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factly.in/part-1-analysis-of-the-north-south-divide-of-the-population-growth-rat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techinspiracio.com/my-code-accidentally-ended-up-running-on-an-oil-rig-these-are-the-5-things-i-learned/"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585048CF-2AFC-4466-BEF0-7FDFF95B9FC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8" name="Rectangle 17">
            <a:extLst>
              <a:ext uri="{FF2B5EF4-FFF2-40B4-BE49-F238E27FC236}">
                <a16:creationId xmlns:a16="http://schemas.microsoft.com/office/drawing/2014/main" id="{DCFCE6BC-4706-49A2-816A-A44669F98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494" y="5949111"/>
            <a:ext cx="12191011" cy="808227"/>
          </a:xfrm>
          <a:solidFill>
            <a:schemeClr val="accent6">
              <a:lumMod val="75000"/>
            </a:schemeClr>
          </a:solidFill>
        </p:spPr>
        <p:txBody>
          <a:bodyPr>
            <a:normAutofit fontScale="90000"/>
          </a:bodyPr>
          <a:lstStyle/>
          <a:p>
            <a:r>
              <a:rPr lang="en-US">
                <a:solidFill>
                  <a:srgbClr val="FFFFFF"/>
                </a:solidFill>
                <a:cs typeface="Calibri Light"/>
              </a:rPr>
              <a:t>INTRODUCTION TO SUSTAINABILITY</a:t>
            </a:r>
            <a:endParaRPr lang="en-US">
              <a:solidFill>
                <a:srgbClr val="FFFFFF"/>
              </a:solidFill>
            </a:endParaRPr>
          </a:p>
        </p:txBody>
      </p:sp>
      <p:sp>
        <p:nvSpPr>
          <p:cNvPr id="3" name="Subtitle 2"/>
          <p:cNvSpPr>
            <a:spLocks noGrp="1"/>
          </p:cNvSpPr>
          <p:nvPr>
            <p:ph type="subTitle" idx="1"/>
          </p:nvPr>
        </p:nvSpPr>
        <p:spPr>
          <a:xfrm>
            <a:off x="3216000" y="79742"/>
            <a:ext cx="5760000" cy="1832730"/>
          </a:xfrm>
        </p:spPr>
        <p:txBody>
          <a:bodyPr vert="horz" lIns="91440" tIns="45720" rIns="91440" bIns="45720" rtlCol="0">
            <a:normAutofit/>
          </a:bodyPr>
          <a:lstStyle/>
          <a:p>
            <a:r>
              <a:rPr lang="en-US">
                <a:solidFill>
                  <a:srgbClr val="FFFFFF">
                    <a:alpha val="80000"/>
                  </a:srgbClr>
                </a:solidFill>
                <a:cs typeface="Calibri"/>
              </a:rPr>
              <a:t>LESSON 2</a:t>
            </a:r>
            <a:endParaRPr lang="en-US">
              <a:solidFill>
                <a:srgbClr val="FFFFFF">
                  <a:alpha val="80000"/>
                </a:srgbClr>
              </a:solidFill>
            </a:endParaRPr>
          </a:p>
        </p:txBody>
      </p:sp>
      <p:cxnSp>
        <p:nvCxnSpPr>
          <p:cNvPr id="20" name="Straight Connector 19">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2BD3607-A56C-4D2A-8007-48156FBDA96B}"/>
              </a:ext>
            </a:extLst>
          </p:cNvPr>
          <p:cNvSpPr txBox="1"/>
          <p:nvPr/>
        </p:nvSpPr>
        <p:spPr>
          <a:xfrm>
            <a:off x="9553137" y="6657945"/>
            <a:ext cx="2638863"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BY-ND</a:t>
            </a:r>
            <a:r>
              <a:rPr lang="en-US" sz="700">
                <a:solidFill>
                  <a:srgbClr val="FFFFFF"/>
                </a:solidFill>
              </a:rPr>
              <a:t>.</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2282AE-5149-4AAF-AFC4-EDDDFB22A55E}"/>
              </a:ext>
            </a:extLst>
          </p:cNvPr>
          <p:cNvSpPr>
            <a:spLocks noGrp="1"/>
          </p:cNvSpPr>
          <p:nvPr>
            <p:ph type="title"/>
          </p:nvPr>
        </p:nvSpPr>
        <p:spPr>
          <a:xfrm>
            <a:off x="990000" y="-298493"/>
            <a:ext cx="4078800" cy="1453003"/>
          </a:xfrm>
        </p:spPr>
        <p:txBody>
          <a:bodyPr wrap="square" anchor="b">
            <a:normAutofit/>
          </a:bodyPr>
          <a:lstStyle/>
          <a:p>
            <a:pPr algn="ctr"/>
            <a:r>
              <a:rPr lang="en-US"/>
              <a:t>GREENHOUSE EFFECT</a:t>
            </a:r>
          </a:p>
        </p:txBody>
      </p:sp>
      <p:cxnSp>
        <p:nvCxnSpPr>
          <p:cNvPr id="7" name="Straight Connector 10">
            <a:extLst>
              <a:ext uri="{FF2B5EF4-FFF2-40B4-BE49-F238E27FC236}">
                <a16:creationId xmlns:a16="http://schemas.microsoft.com/office/drawing/2014/main" id="{76D745DA-D03E-47A2-9936-01C39D51A4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7594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3A5AF8-8C7B-448D-AAC3-E6AD3BA41373}"/>
              </a:ext>
            </a:extLst>
          </p:cNvPr>
          <p:cNvSpPr>
            <a:spLocks noGrp="1"/>
          </p:cNvSpPr>
          <p:nvPr>
            <p:ph idx="1"/>
          </p:nvPr>
        </p:nvSpPr>
        <p:spPr>
          <a:xfrm>
            <a:off x="102740" y="1492039"/>
            <a:ext cx="5905512" cy="3287701"/>
          </a:xfrm>
        </p:spPr>
        <p:txBody>
          <a:bodyPr vert="horz" lIns="91440" tIns="45720" rIns="91440" bIns="45720" rtlCol="0" anchor="t">
            <a:noAutofit/>
          </a:bodyPr>
          <a:lstStyle/>
          <a:p>
            <a:pPr marL="359410" indent="-359410" algn="just">
              <a:lnSpc>
                <a:spcPct val="140000"/>
              </a:lnSpc>
            </a:pPr>
            <a:r>
              <a:rPr lang="en-US" sz="1400" dirty="0">
                <a:ea typeface="+mn-lt"/>
                <a:cs typeface="+mn-lt"/>
              </a:rPr>
              <a:t>The greenhouse effect is a foremost factor in keeping the Earth habitable because it keeps some of the planet's heat that would otherwise escape from the atmosphere out to space. In fact, without the greenhouse effect the Earth's average global temperature would be much colder and life on Earth as we recognize it would not be possible </a:t>
            </a:r>
          </a:p>
          <a:p>
            <a:pPr marL="359410" indent="-359410" algn="just">
              <a:lnSpc>
                <a:spcPct val="140000"/>
              </a:lnSpc>
            </a:pPr>
            <a:endParaRPr lang="en-US" sz="1400" dirty="0">
              <a:ea typeface="+mn-lt"/>
              <a:cs typeface="+mn-lt"/>
            </a:endParaRPr>
          </a:p>
          <a:p>
            <a:pPr marL="359410" indent="-359410" algn="just">
              <a:lnSpc>
                <a:spcPct val="140000"/>
              </a:lnSpc>
            </a:pPr>
            <a:r>
              <a:rPr lang="en-US" sz="1400" dirty="0">
                <a:ea typeface="+mn-lt"/>
                <a:cs typeface="+mn-lt"/>
              </a:rPr>
              <a:t>The prime forcing gases of the greenhouse effect are </a:t>
            </a:r>
            <a:r>
              <a:rPr lang="en-US" sz="1400" b="1" dirty="0">
                <a:ea typeface="+mn-lt"/>
                <a:cs typeface="+mn-lt"/>
              </a:rPr>
              <a:t>carbon dioxide (CO2), methane (CH4), nitrous oxide (N2O), and fluorinated gases</a:t>
            </a:r>
            <a:r>
              <a:rPr lang="en-US" sz="1400" dirty="0">
                <a:ea typeface="+mn-lt"/>
                <a:cs typeface="+mn-lt"/>
              </a:rPr>
              <a:t>.  </a:t>
            </a:r>
          </a:p>
          <a:p>
            <a:pPr marL="359410" indent="-359410" algn="just">
              <a:lnSpc>
                <a:spcPct val="140000"/>
              </a:lnSpc>
            </a:pPr>
            <a:endParaRPr lang="en-US" sz="1400" dirty="0"/>
          </a:p>
          <a:p>
            <a:pPr marL="359410" indent="-359410" algn="just">
              <a:lnSpc>
                <a:spcPct val="140000"/>
              </a:lnSpc>
            </a:pPr>
            <a:r>
              <a:rPr lang="en-US" sz="1400" dirty="0">
                <a:solidFill>
                  <a:srgbClr val="000000"/>
                </a:solidFill>
                <a:ea typeface="+mn-lt"/>
                <a:cs typeface="+mn-lt"/>
              </a:rPr>
              <a:t>GHG emissions are caused due to extended energy consumption, </a:t>
            </a:r>
            <a:r>
              <a:rPr lang="en-US" sz="1400" b="1" dirty="0">
                <a:solidFill>
                  <a:srgbClr val="000000"/>
                </a:solidFill>
                <a:ea typeface="+mn-lt"/>
                <a:cs typeface="+mn-lt"/>
              </a:rPr>
              <a:t>increasing emission from landfills, livestock, rice farming, septic processes, increased </a:t>
            </a:r>
            <a:r>
              <a:rPr lang="en-US" sz="1400" b="1" dirty="0" err="1">
                <a:solidFill>
                  <a:srgbClr val="000000"/>
                </a:solidFill>
                <a:ea typeface="+mn-lt"/>
                <a:cs typeface="+mn-lt"/>
              </a:rPr>
              <a:t>industrialisation</a:t>
            </a:r>
            <a:r>
              <a:rPr lang="en-US" sz="1400" b="1" dirty="0">
                <a:solidFill>
                  <a:srgbClr val="000000"/>
                </a:solidFill>
                <a:ea typeface="+mn-lt"/>
                <a:cs typeface="+mn-lt"/>
              </a:rPr>
              <a:t>, use of fertilizers, burning of fossil fuels</a:t>
            </a:r>
            <a:r>
              <a:rPr lang="en-US" sz="1400" dirty="0">
                <a:solidFill>
                  <a:srgbClr val="000000"/>
                </a:solidFill>
                <a:ea typeface="+mn-lt"/>
                <a:cs typeface="+mn-lt"/>
              </a:rPr>
              <a:t> and other human and natural activities</a:t>
            </a:r>
          </a:p>
        </p:txBody>
      </p:sp>
      <p:sp>
        <p:nvSpPr>
          <p:cNvPr id="13" name="Rectangle 12">
            <a:extLst>
              <a:ext uri="{FF2B5EF4-FFF2-40B4-BE49-F238E27FC236}">
                <a16:creationId xmlns:a16="http://schemas.microsoft.com/office/drawing/2014/main" id="{E95A6F56-5B66-4656-B01E-938834D6A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4" descr="Free vector graphic: Greenhouse Effect, Ecology, Scheme ...">
            <a:extLst>
              <a:ext uri="{FF2B5EF4-FFF2-40B4-BE49-F238E27FC236}">
                <a16:creationId xmlns:a16="http://schemas.microsoft.com/office/drawing/2014/main" id="{DC1B5B90-5829-4245-93AB-CC4AB4347EB3}"/>
              </a:ext>
            </a:extLst>
          </p:cNvPr>
          <p:cNvPicPr>
            <a:picLocks noChangeAspect="1"/>
          </p:cNvPicPr>
          <p:nvPr/>
        </p:nvPicPr>
        <p:blipFill>
          <a:blip r:embed="rId2"/>
          <a:stretch>
            <a:fillRect/>
          </a:stretch>
        </p:blipFill>
        <p:spPr>
          <a:xfrm>
            <a:off x="6651127" y="1583965"/>
            <a:ext cx="4999885" cy="3687414"/>
          </a:xfrm>
          <a:prstGeom prst="rect">
            <a:avLst/>
          </a:prstGeom>
        </p:spPr>
      </p:pic>
    </p:spTree>
    <p:extLst>
      <p:ext uri="{BB962C8B-B14F-4D97-AF65-F5344CB8AC3E}">
        <p14:creationId xmlns:p14="http://schemas.microsoft.com/office/powerpoint/2010/main" val="3424545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ED0867-4BC4-4E00-9BF0-E51E0B005EC0}"/>
              </a:ext>
            </a:extLst>
          </p:cNvPr>
          <p:cNvSpPr>
            <a:spLocks noGrp="1"/>
          </p:cNvSpPr>
          <p:nvPr>
            <p:ph type="title"/>
          </p:nvPr>
        </p:nvSpPr>
        <p:spPr>
          <a:xfrm>
            <a:off x="989400" y="395289"/>
            <a:ext cx="6328800" cy="1112836"/>
          </a:xfrm>
        </p:spPr>
        <p:txBody>
          <a:bodyPr>
            <a:normAutofit/>
          </a:bodyPr>
          <a:lstStyle/>
          <a:p>
            <a:pPr algn="ctr"/>
            <a:r>
              <a:rPr lang="en-US"/>
              <a:t>GLOBAL GREEN HOUSE GAS EMISSIONS OUTLOOK</a:t>
            </a:r>
          </a:p>
        </p:txBody>
      </p:sp>
      <p:sp>
        <p:nvSpPr>
          <p:cNvPr id="3" name="Content Placeholder 2">
            <a:extLst>
              <a:ext uri="{FF2B5EF4-FFF2-40B4-BE49-F238E27FC236}">
                <a16:creationId xmlns:a16="http://schemas.microsoft.com/office/drawing/2014/main" id="{50865EDA-7F65-4962-B7ED-3F6C255CBCE8}"/>
              </a:ext>
            </a:extLst>
          </p:cNvPr>
          <p:cNvSpPr>
            <a:spLocks noGrp="1"/>
          </p:cNvSpPr>
          <p:nvPr>
            <p:ph idx="1"/>
          </p:nvPr>
        </p:nvSpPr>
        <p:spPr>
          <a:xfrm>
            <a:off x="989400" y="1864801"/>
            <a:ext cx="6882032" cy="4999287"/>
          </a:xfrm>
        </p:spPr>
        <p:txBody>
          <a:bodyPr vert="horz" lIns="91440" tIns="45720" rIns="91440" bIns="45720" rtlCol="0" anchor="t">
            <a:normAutofit fontScale="85000" lnSpcReduction="10000"/>
          </a:bodyPr>
          <a:lstStyle/>
          <a:p>
            <a:pPr marL="359410" indent="-359410" algn="just">
              <a:lnSpc>
                <a:spcPct val="140000"/>
              </a:lnSpc>
            </a:pPr>
            <a:r>
              <a:rPr lang="en-US" sz="1600" dirty="0">
                <a:solidFill>
                  <a:srgbClr val="000000"/>
                </a:solidFill>
                <a:ea typeface="+mn-lt"/>
                <a:cs typeface="+mn-lt"/>
              </a:rPr>
              <a:t>Global GHG emissions </a:t>
            </a:r>
            <a:r>
              <a:rPr lang="en-US" sz="1600" b="1" dirty="0">
                <a:solidFill>
                  <a:srgbClr val="000000"/>
                </a:solidFill>
                <a:ea typeface="+mn-lt"/>
                <a:cs typeface="+mn-lt"/>
              </a:rPr>
              <a:t>continued to grow for the third consecutive year in 2019</a:t>
            </a:r>
            <a:r>
              <a:rPr lang="en-US" sz="1600" dirty="0">
                <a:solidFill>
                  <a:srgbClr val="000000"/>
                </a:solidFill>
                <a:ea typeface="+mn-lt"/>
                <a:cs typeface="+mn-lt"/>
              </a:rPr>
              <a:t>, reaching a record high of 52.4 GtCO2e.  </a:t>
            </a:r>
          </a:p>
          <a:p>
            <a:pPr marL="359410" indent="-359410" algn="just">
              <a:lnSpc>
                <a:spcPct val="140000"/>
              </a:lnSpc>
            </a:pPr>
            <a:endParaRPr lang="en-US" sz="1600" dirty="0">
              <a:ea typeface="+mn-lt"/>
              <a:cs typeface="+mn-lt"/>
            </a:endParaRPr>
          </a:p>
          <a:p>
            <a:pPr marL="359410" indent="-359410" algn="just">
              <a:lnSpc>
                <a:spcPct val="140000"/>
              </a:lnSpc>
            </a:pPr>
            <a:r>
              <a:rPr lang="en-US" sz="1600" dirty="0">
                <a:solidFill>
                  <a:srgbClr val="000000"/>
                </a:solidFill>
                <a:ea typeface="+mn-lt"/>
                <a:cs typeface="+mn-lt"/>
              </a:rPr>
              <a:t>CO2 emissions could </a:t>
            </a:r>
            <a:r>
              <a:rPr lang="en-US" sz="1600" b="1" dirty="0">
                <a:solidFill>
                  <a:srgbClr val="000000"/>
                </a:solidFill>
                <a:ea typeface="+mn-lt"/>
                <a:cs typeface="+mn-lt"/>
              </a:rPr>
              <a:t>decrease by about 7 per cent in 2020</a:t>
            </a:r>
            <a:r>
              <a:rPr lang="en-US" sz="1600" dirty="0">
                <a:solidFill>
                  <a:srgbClr val="000000"/>
                </a:solidFill>
                <a:ea typeface="+mn-lt"/>
                <a:cs typeface="+mn-lt"/>
              </a:rPr>
              <a:t> compared with 2019 emission levels due to COVID-19.  Studies indicate that the biggest changes have occurred in transport.   </a:t>
            </a:r>
          </a:p>
          <a:p>
            <a:pPr marL="0" indent="0" algn="just">
              <a:lnSpc>
                <a:spcPct val="140000"/>
              </a:lnSpc>
              <a:buNone/>
            </a:pPr>
            <a:endParaRPr lang="en-US" sz="1600" dirty="0">
              <a:ea typeface="+mn-lt"/>
              <a:cs typeface="+mn-lt"/>
            </a:endParaRPr>
          </a:p>
          <a:p>
            <a:pPr marL="359410" indent="-359410" algn="just">
              <a:lnSpc>
                <a:spcPct val="140000"/>
              </a:lnSpc>
            </a:pPr>
            <a:r>
              <a:rPr lang="en-US" sz="1600" dirty="0">
                <a:solidFill>
                  <a:srgbClr val="000000"/>
                </a:solidFill>
                <a:ea typeface="+mn-lt"/>
                <a:cs typeface="+mn-lt"/>
              </a:rPr>
              <a:t>The COVID-19 crisis offers only a </a:t>
            </a:r>
            <a:r>
              <a:rPr lang="en-US" sz="1600" b="1" dirty="0">
                <a:solidFill>
                  <a:srgbClr val="000000"/>
                </a:solidFill>
                <a:ea typeface="+mn-lt"/>
                <a:cs typeface="+mn-lt"/>
              </a:rPr>
              <a:t>short-term reduction</a:t>
            </a:r>
            <a:r>
              <a:rPr lang="en-US" sz="1600" dirty="0">
                <a:solidFill>
                  <a:srgbClr val="000000"/>
                </a:solidFill>
                <a:ea typeface="+mn-lt"/>
                <a:cs typeface="+mn-lt"/>
              </a:rPr>
              <a:t> in global emissions and will not contribute significantly to emissions reductions </a:t>
            </a:r>
          </a:p>
          <a:p>
            <a:pPr marL="359410" indent="-359410" algn="just">
              <a:lnSpc>
                <a:spcPct val="140000"/>
              </a:lnSpc>
            </a:pPr>
            <a:endParaRPr lang="en-US" sz="1600" dirty="0">
              <a:solidFill>
                <a:srgbClr val="000000"/>
              </a:solidFill>
              <a:ea typeface="+mn-lt"/>
              <a:cs typeface="+mn-lt"/>
            </a:endParaRPr>
          </a:p>
          <a:p>
            <a:pPr marL="359410" indent="-359410" algn="just">
              <a:lnSpc>
                <a:spcPct val="140000"/>
              </a:lnSpc>
            </a:pPr>
            <a:r>
              <a:rPr lang="en-US" sz="1600" dirty="0">
                <a:solidFill>
                  <a:srgbClr val="000000"/>
                </a:solidFill>
                <a:ea typeface="+mn-lt"/>
                <a:cs typeface="+mn-lt"/>
              </a:rPr>
              <a:t>Over the last decade, the </a:t>
            </a:r>
            <a:r>
              <a:rPr lang="en-US" sz="1600" b="1" dirty="0">
                <a:solidFill>
                  <a:srgbClr val="000000"/>
                </a:solidFill>
                <a:ea typeface="+mn-lt"/>
                <a:cs typeface="+mn-lt"/>
              </a:rPr>
              <a:t>top Seven</a:t>
            </a:r>
            <a:r>
              <a:rPr lang="en-US" sz="1600" dirty="0">
                <a:solidFill>
                  <a:srgbClr val="000000"/>
                </a:solidFill>
                <a:ea typeface="+mn-lt"/>
                <a:cs typeface="+mn-lt"/>
              </a:rPr>
              <a:t> emitters (China, the United States of America, EU27+UK, India, Russia, Japan and International transport) have contributed to </a:t>
            </a:r>
            <a:r>
              <a:rPr lang="en-US" sz="1600" b="1" dirty="0">
                <a:solidFill>
                  <a:srgbClr val="000000"/>
                </a:solidFill>
                <a:ea typeface="+mn-lt"/>
                <a:cs typeface="+mn-lt"/>
              </a:rPr>
              <a:t>65 per cent</a:t>
            </a:r>
            <a:r>
              <a:rPr lang="en-US" sz="1600" dirty="0">
                <a:solidFill>
                  <a:srgbClr val="000000"/>
                </a:solidFill>
                <a:ea typeface="+mn-lt"/>
                <a:cs typeface="+mn-lt"/>
              </a:rPr>
              <a:t> of the total GHG emissions!</a:t>
            </a:r>
            <a:endParaRPr lang="en-US" sz="1600" dirty="0">
              <a:solidFill>
                <a:srgbClr val="000000"/>
              </a:solidFill>
            </a:endParaRPr>
          </a:p>
        </p:txBody>
      </p:sp>
      <p:cxnSp>
        <p:nvCxnSpPr>
          <p:cNvPr id="12" name="Straight Connector 11">
            <a:extLst>
              <a:ext uri="{FF2B5EF4-FFF2-40B4-BE49-F238E27FC236}">
                <a16:creationId xmlns:a16="http://schemas.microsoft.com/office/drawing/2014/main" id="{C05D45D7-984D-4CDD-B1BC-0CF407C72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2485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7" name="Graphic 6" descr="Factory">
            <a:extLst>
              <a:ext uri="{FF2B5EF4-FFF2-40B4-BE49-F238E27FC236}">
                <a16:creationId xmlns:a16="http://schemas.microsoft.com/office/drawing/2014/main" id="{61CCCE87-CDCA-48FB-87EC-08BAF70D91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3650" y="2045319"/>
            <a:ext cx="2767362" cy="2767362"/>
          </a:xfrm>
          <a:prstGeom prst="rect">
            <a:avLst/>
          </a:prstGeom>
        </p:spPr>
      </p:pic>
    </p:spTree>
    <p:extLst>
      <p:ext uri="{BB962C8B-B14F-4D97-AF65-F5344CB8AC3E}">
        <p14:creationId xmlns:p14="http://schemas.microsoft.com/office/powerpoint/2010/main" val="346612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C627EC6-61A4-4CA2-925A-D9C31421C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line chart&#10;&#10;Description automatically generated">
            <a:extLst>
              <a:ext uri="{FF2B5EF4-FFF2-40B4-BE49-F238E27FC236}">
                <a16:creationId xmlns:a16="http://schemas.microsoft.com/office/drawing/2014/main" id="{2F02307F-835C-4C41-8E28-79B46531CE0A}"/>
              </a:ext>
            </a:extLst>
          </p:cNvPr>
          <p:cNvPicPr>
            <a:picLocks noChangeAspect="1"/>
          </p:cNvPicPr>
          <p:nvPr/>
        </p:nvPicPr>
        <p:blipFill rotWithShape="1">
          <a:blip r:embed="rId2"/>
          <a:srcRect l="2382" r="6062" b="-1"/>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2451317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36C92-B590-4D1F-A70A-023CB7CD3554}"/>
              </a:ext>
            </a:extLst>
          </p:cNvPr>
          <p:cNvSpPr>
            <a:spLocks noGrp="1"/>
          </p:cNvSpPr>
          <p:nvPr>
            <p:ph type="title"/>
          </p:nvPr>
        </p:nvSpPr>
        <p:spPr>
          <a:xfrm>
            <a:off x="990000" y="536575"/>
            <a:ext cx="4078800" cy="1453003"/>
          </a:xfrm>
        </p:spPr>
        <p:txBody>
          <a:bodyPr wrap="square" anchor="b">
            <a:normAutofit/>
          </a:bodyPr>
          <a:lstStyle/>
          <a:p>
            <a:pPr algn="ctr"/>
            <a:r>
              <a:rPr lang="en-US"/>
              <a:t>CLIMATE CHANGE</a:t>
            </a:r>
          </a:p>
        </p:txBody>
      </p:sp>
      <p:cxnSp>
        <p:nvCxnSpPr>
          <p:cNvPr id="12" name="Straight Connector 11">
            <a:extLst>
              <a:ext uri="{FF2B5EF4-FFF2-40B4-BE49-F238E27FC236}">
                <a16:creationId xmlns:a16="http://schemas.microsoft.com/office/drawing/2014/main" id="{76D745DA-D03E-47A2-9936-01C39D51A4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7594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BB1C304-216B-4C55-9C2F-64A792D3B697}"/>
              </a:ext>
            </a:extLst>
          </p:cNvPr>
          <p:cNvSpPr>
            <a:spLocks noGrp="1"/>
          </p:cNvSpPr>
          <p:nvPr>
            <p:ph idx="1"/>
          </p:nvPr>
        </p:nvSpPr>
        <p:spPr>
          <a:xfrm>
            <a:off x="268106" y="2526097"/>
            <a:ext cx="5552667" cy="2901482"/>
          </a:xfrm>
        </p:spPr>
        <p:txBody>
          <a:bodyPr vert="horz" lIns="91440" tIns="45720" rIns="91440" bIns="45720" rtlCol="0" anchor="t">
            <a:noAutofit/>
          </a:bodyPr>
          <a:lstStyle/>
          <a:p>
            <a:pPr marL="359410" indent="-359410" algn="just">
              <a:lnSpc>
                <a:spcPct val="140000"/>
              </a:lnSpc>
            </a:pPr>
            <a:r>
              <a:rPr lang="en-US" sz="1600" dirty="0">
                <a:solidFill>
                  <a:srgbClr val="000000"/>
                </a:solidFill>
                <a:ea typeface="+mn-lt"/>
                <a:cs typeface="+mn-lt"/>
              </a:rPr>
              <a:t>Climate change is driven by modifications in atmospheric composition caused through greenhouse gas (GHG) emissions.  </a:t>
            </a:r>
            <a:endParaRPr lang="en-US" dirty="0"/>
          </a:p>
          <a:p>
            <a:pPr marL="0" indent="0" algn="just">
              <a:lnSpc>
                <a:spcPct val="140000"/>
              </a:lnSpc>
              <a:buNone/>
            </a:pPr>
            <a:endParaRPr lang="en-US" sz="1600" dirty="0">
              <a:ea typeface="+mn-lt"/>
              <a:cs typeface="+mn-lt"/>
            </a:endParaRPr>
          </a:p>
          <a:p>
            <a:pPr marL="359410" indent="-359410" algn="just">
              <a:lnSpc>
                <a:spcPct val="140000"/>
              </a:lnSpc>
            </a:pPr>
            <a:r>
              <a:rPr lang="en-US" sz="1600" dirty="0">
                <a:solidFill>
                  <a:srgbClr val="000000"/>
                </a:solidFill>
                <a:ea typeface="+mn-lt"/>
                <a:cs typeface="+mn-lt"/>
              </a:rPr>
              <a:t>Eight of the ten warmest years on record have occurred within the past decade.  </a:t>
            </a:r>
            <a:br>
              <a:rPr lang="en-US" sz="1600" dirty="0">
                <a:solidFill>
                  <a:srgbClr val="000000"/>
                </a:solidFill>
                <a:ea typeface="+mn-lt"/>
                <a:cs typeface="+mn-lt"/>
              </a:rPr>
            </a:br>
            <a:endParaRPr lang="en-US" sz="1600" dirty="0"/>
          </a:p>
          <a:p>
            <a:pPr marL="359410" indent="-359410" algn="just">
              <a:lnSpc>
                <a:spcPct val="140000"/>
              </a:lnSpc>
            </a:pPr>
            <a:r>
              <a:rPr lang="en-US" sz="1600" dirty="0">
                <a:solidFill>
                  <a:schemeClr val="tx1">
                    <a:lumMod val="95000"/>
                    <a:lumOff val="5000"/>
                    <a:alpha val="60000"/>
                  </a:schemeClr>
                </a:solidFill>
                <a:ea typeface="+mn-lt"/>
                <a:cs typeface="+mn-lt"/>
              </a:rPr>
              <a:t>The current GHG emission rate, if it persists, will result in continuation of the current rate of global temperature increase of ~0.2°C per decade</a:t>
            </a:r>
            <a:r>
              <a:rPr lang="en-US" sz="1600" dirty="0">
                <a:ea typeface="+mn-lt"/>
                <a:cs typeface="+mn-lt"/>
              </a:rPr>
              <a:t>. </a:t>
            </a:r>
            <a:endParaRPr lang="en-US" sz="1600" dirty="0"/>
          </a:p>
        </p:txBody>
      </p:sp>
      <p:pic>
        <p:nvPicPr>
          <p:cNvPr id="4" name="Picture 4" descr="A picture containing sky, outdoor, smoke, tower&#10;&#10;Description automatically generated">
            <a:extLst>
              <a:ext uri="{FF2B5EF4-FFF2-40B4-BE49-F238E27FC236}">
                <a16:creationId xmlns:a16="http://schemas.microsoft.com/office/drawing/2014/main" id="{A9F5717F-17F1-439C-88F9-9857E651330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0738"/>
          <a:stretch/>
        </p:blipFill>
        <p:spPr>
          <a:xfrm>
            <a:off x="6080462" y="10"/>
            <a:ext cx="6111538" cy="6857990"/>
          </a:xfrm>
          <a:prstGeom prst="rect">
            <a:avLst/>
          </a:prstGeom>
        </p:spPr>
      </p:pic>
      <p:sp>
        <p:nvSpPr>
          <p:cNvPr id="5" name="TextBox 4">
            <a:extLst>
              <a:ext uri="{FF2B5EF4-FFF2-40B4-BE49-F238E27FC236}">
                <a16:creationId xmlns:a16="http://schemas.microsoft.com/office/drawing/2014/main" id="{32D35287-87D4-44ED-B8A4-A25187B39C3C}"/>
              </a:ext>
            </a:extLst>
          </p:cNvPr>
          <p:cNvSpPr txBox="1"/>
          <p:nvPr/>
        </p:nvSpPr>
        <p:spPr>
          <a:xfrm>
            <a:off x="9718246"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1505323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79C8A1-C4E4-4DE9-934E-91221AC99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298F4-5C64-4762-BA50-1682AC5CA1F5}"/>
              </a:ext>
            </a:extLst>
          </p:cNvPr>
          <p:cNvSpPr>
            <a:spLocks noGrp="1"/>
          </p:cNvSpPr>
          <p:nvPr>
            <p:ph type="title"/>
          </p:nvPr>
        </p:nvSpPr>
        <p:spPr>
          <a:xfrm>
            <a:off x="4868987" y="-293643"/>
            <a:ext cx="6317998" cy="1120439"/>
          </a:xfrm>
        </p:spPr>
        <p:txBody>
          <a:bodyPr wrap="square" anchor="b">
            <a:normAutofit/>
          </a:bodyPr>
          <a:lstStyle/>
          <a:p>
            <a:pPr algn="ctr"/>
            <a:r>
              <a:rPr lang="en-US"/>
              <a:t>IMPACTS OF CLIMATE CHANGE</a:t>
            </a:r>
          </a:p>
        </p:txBody>
      </p:sp>
      <p:pic>
        <p:nvPicPr>
          <p:cNvPr id="4" name="Picture 4" descr="A picture containing text, water, boat, outdoor&#10;&#10;Description automatically generated">
            <a:extLst>
              <a:ext uri="{FF2B5EF4-FFF2-40B4-BE49-F238E27FC236}">
                <a16:creationId xmlns:a16="http://schemas.microsoft.com/office/drawing/2014/main" id="{1144C678-99DA-444E-A849-BB377B66FF12}"/>
              </a:ext>
            </a:extLst>
          </p:cNvPr>
          <p:cNvPicPr>
            <a:picLocks noChangeAspect="1"/>
          </p:cNvPicPr>
          <p:nvPr/>
        </p:nvPicPr>
        <p:blipFill rotWithShape="1">
          <a:blip r:embed="rId2"/>
          <a:srcRect l="2371" r="19915"/>
          <a:stretch/>
        </p:blipFill>
        <p:spPr>
          <a:xfrm>
            <a:off x="20" y="10"/>
            <a:ext cx="3863955" cy="6857989"/>
          </a:xfrm>
          <a:prstGeom prst="rect">
            <a:avLst/>
          </a:prstGeom>
        </p:spPr>
      </p:pic>
      <p:cxnSp>
        <p:nvCxnSpPr>
          <p:cNvPr id="11" name="Straight Connector 10">
            <a:extLst>
              <a:ext uri="{FF2B5EF4-FFF2-40B4-BE49-F238E27FC236}">
                <a16:creationId xmlns:a16="http://schemas.microsoft.com/office/drawing/2014/main" id="{26C7ED5D-77C4-4564-8B1A-E55609CF44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57986" y="19645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7B8B32-5BC5-44DF-AD0A-EA4490382536}"/>
              </a:ext>
            </a:extLst>
          </p:cNvPr>
          <p:cNvSpPr>
            <a:spLocks noGrp="1"/>
          </p:cNvSpPr>
          <p:nvPr>
            <p:ph idx="1"/>
          </p:nvPr>
        </p:nvSpPr>
        <p:spPr>
          <a:xfrm>
            <a:off x="3856878" y="962536"/>
            <a:ext cx="8214758" cy="3365032"/>
          </a:xfrm>
        </p:spPr>
        <p:txBody>
          <a:bodyPr vert="horz" lIns="91440" tIns="45720" rIns="91440" bIns="45720" rtlCol="0" anchor="t">
            <a:noAutofit/>
          </a:bodyPr>
          <a:lstStyle/>
          <a:p>
            <a:pPr marL="359410" indent="-359410" algn="just">
              <a:lnSpc>
                <a:spcPct val="140000"/>
              </a:lnSpc>
            </a:pPr>
            <a:r>
              <a:rPr lang="en-US" sz="1600">
                <a:ea typeface="+mn-lt"/>
                <a:cs typeface="+mn-lt"/>
              </a:rPr>
              <a:t>Climate change will amplify existing risks and create new risks for natural and human systems. The risks are not only unevenly distributed but are generally greater for disadvantaged people and communities.  </a:t>
            </a:r>
          </a:p>
          <a:p>
            <a:pPr marL="359410" indent="-359410" algn="just">
              <a:lnSpc>
                <a:spcPct val="140000"/>
              </a:lnSpc>
            </a:pPr>
            <a:endParaRPr lang="en-US" sz="1600">
              <a:ea typeface="+mn-lt"/>
              <a:cs typeface="+mn-lt"/>
            </a:endParaRPr>
          </a:p>
          <a:p>
            <a:pPr marL="359410" indent="-359410" algn="just">
              <a:lnSpc>
                <a:spcPct val="140000"/>
              </a:lnSpc>
            </a:pPr>
            <a:r>
              <a:rPr lang="en-US" sz="1600">
                <a:ea typeface="+mn-lt"/>
                <a:cs typeface="+mn-lt"/>
              </a:rPr>
              <a:t>Beyond temperature increase, the impacts already observed include </a:t>
            </a:r>
            <a:r>
              <a:rPr lang="en-US" sz="1600" b="1">
                <a:ea typeface="+mn-lt"/>
                <a:cs typeface="+mn-lt"/>
              </a:rPr>
              <a:t>changes in the water cycle, warming of the oceans, shrinking of the Arctic ice cover, increase in the global mean sea level, and altering of the carbon and biogeochemical cycles.  </a:t>
            </a:r>
          </a:p>
          <a:p>
            <a:pPr marL="0" indent="0" algn="just">
              <a:lnSpc>
                <a:spcPct val="140000"/>
              </a:lnSpc>
              <a:buNone/>
            </a:pPr>
            <a:endParaRPr lang="en-US" sz="1600" b="1">
              <a:ea typeface="+mn-lt"/>
              <a:cs typeface="+mn-lt"/>
            </a:endParaRPr>
          </a:p>
          <a:p>
            <a:pPr marL="359410" indent="-359410" algn="just">
              <a:lnSpc>
                <a:spcPct val="140000"/>
              </a:lnSpc>
            </a:pPr>
            <a:r>
              <a:rPr lang="en-US" sz="1600">
                <a:ea typeface="+mn-lt"/>
                <a:cs typeface="+mn-lt"/>
              </a:rPr>
              <a:t>Time is running out to prevent the irreversible and dangerous impacts of climate change. These effects include </a:t>
            </a:r>
            <a:r>
              <a:rPr lang="en-US" sz="1600" b="1">
                <a:ea typeface="+mn-lt"/>
                <a:cs typeface="+mn-lt"/>
              </a:rPr>
              <a:t>extreme events</a:t>
            </a:r>
            <a:r>
              <a:rPr lang="en-US" sz="1600">
                <a:ea typeface="+mn-lt"/>
                <a:cs typeface="+mn-lt"/>
              </a:rPr>
              <a:t> (including flooding, hurricanes and cyclones) leading to </a:t>
            </a:r>
            <a:r>
              <a:rPr lang="en-US" sz="1600" b="1">
                <a:ea typeface="+mn-lt"/>
                <a:cs typeface="+mn-lt"/>
              </a:rPr>
              <a:t>loss of lives </a:t>
            </a:r>
            <a:r>
              <a:rPr lang="en-US" sz="1600">
                <a:ea typeface="+mn-lt"/>
                <a:cs typeface="+mn-lt"/>
              </a:rPr>
              <a:t>and livelihoods, pervasive </a:t>
            </a:r>
            <a:r>
              <a:rPr lang="en-US" sz="1600" b="1">
                <a:ea typeface="+mn-lt"/>
                <a:cs typeface="+mn-lt"/>
              </a:rPr>
              <a:t>droughts</a:t>
            </a:r>
            <a:r>
              <a:rPr lang="en-US" sz="1600">
                <a:ea typeface="+mn-lt"/>
                <a:cs typeface="+mn-lt"/>
              </a:rPr>
              <a:t> leading to </a:t>
            </a:r>
            <a:r>
              <a:rPr lang="en-US" sz="1600" b="1">
                <a:ea typeface="+mn-lt"/>
                <a:cs typeface="+mn-lt"/>
              </a:rPr>
              <a:t>loss of agricultural productivity</a:t>
            </a:r>
            <a:r>
              <a:rPr lang="en-US" sz="1600">
                <a:ea typeface="+mn-lt"/>
                <a:cs typeface="+mn-lt"/>
              </a:rPr>
              <a:t> and food insecurity, severe </a:t>
            </a:r>
            <a:r>
              <a:rPr lang="en-US" sz="1600" b="1">
                <a:ea typeface="+mn-lt"/>
                <a:cs typeface="+mn-lt"/>
              </a:rPr>
              <a:t>heat waves,</a:t>
            </a:r>
            <a:r>
              <a:rPr lang="en-US" sz="1600">
                <a:ea typeface="+mn-lt"/>
                <a:cs typeface="+mn-lt"/>
              </a:rPr>
              <a:t> changes in disease </a:t>
            </a:r>
            <a:r>
              <a:rPr lang="en-US" sz="1600" b="1">
                <a:ea typeface="+mn-lt"/>
                <a:cs typeface="+mn-lt"/>
              </a:rPr>
              <a:t>mortality rates</a:t>
            </a:r>
            <a:r>
              <a:rPr lang="en-US" sz="1600">
                <a:ea typeface="+mn-lt"/>
                <a:cs typeface="+mn-lt"/>
              </a:rPr>
              <a:t>, slowdowns in economic growth, and increased potentials for violent conflict.</a:t>
            </a:r>
            <a:endParaRPr lang="en-US" sz="1600" b="1">
              <a:ea typeface="+mn-lt"/>
              <a:cs typeface="+mn-lt"/>
            </a:endParaRPr>
          </a:p>
        </p:txBody>
      </p:sp>
    </p:spTree>
    <p:extLst>
      <p:ext uri="{BB962C8B-B14F-4D97-AF65-F5344CB8AC3E}">
        <p14:creationId xmlns:p14="http://schemas.microsoft.com/office/powerpoint/2010/main" val="3406946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1355D-CBB6-4E33-A1D6-047596BAE9E3}"/>
              </a:ext>
            </a:extLst>
          </p:cNvPr>
          <p:cNvSpPr>
            <a:spLocks noGrp="1"/>
          </p:cNvSpPr>
          <p:nvPr>
            <p:ph type="title"/>
          </p:nvPr>
        </p:nvSpPr>
        <p:spPr>
          <a:xfrm>
            <a:off x="990000" y="536575"/>
            <a:ext cx="4078800" cy="1453003"/>
          </a:xfrm>
        </p:spPr>
        <p:txBody>
          <a:bodyPr wrap="square" anchor="b">
            <a:normAutofit/>
          </a:bodyPr>
          <a:lstStyle/>
          <a:p>
            <a:pPr algn="ctr"/>
            <a:r>
              <a:rPr lang="en-US" dirty="0"/>
              <a:t>LOSS OF BIODIVERSITY</a:t>
            </a:r>
          </a:p>
        </p:txBody>
      </p:sp>
      <p:cxnSp>
        <p:nvCxnSpPr>
          <p:cNvPr id="7" name="Straight Connector 10">
            <a:extLst>
              <a:ext uri="{FF2B5EF4-FFF2-40B4-BE49-F238E27FC236}">
                <a16:creationId xmlns:a16="http://schemas.microsoft.com/office/drawing/2014/main" id="{76D745DA-D03E-47A2-9936-01C39D51A4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7594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9E68B34-5DB1-4FB2-96CE-F5A84CE6271C}"/>
              </a:ext>
            </a:extLst>
          </p:cNvPr>
          <p:cNvSpPr>
            <a:spLocks noGrp="1"/>
          </p:cNvSpPr>
          <p:nvPr>
            <p:ph idx="1"/>
          </p:nvPr>
        </p:nvSpPr>
        <p:spPr>
          <a:xfrm>
            <a:off x="-1643" y="2198525"/>
            <a:ext cx="5936826" cy="2901482"/>
          </a:xfrm>
        </p:spPr>
        <p:txBody>
          <a:bodyPr vert="horz" lIns="91440" tIns="45720" rIns="91440" bIns="45720" rtlCol="0" anchor="t">
            <a:noAutofit/>
          </a:bodyPr>
          <a:lstStyle/>
          <a:p>
            <a:pPr marL="359410" indent="-359410" algn="just">
              <a:lnSpc>
                <a:spcPct val="140000"/>
              </a:lnSpc>
            </a:pPr>
            <a:r>
              <a:rPr lang="en-US" sz="1600" dirty="0">
                <a:solidFill>
                  <a:srgbClr val="000000"/>
                </a:solidFill>
                <a:ea typeface="+mn-lt"/>
                <a:cs typeface="+mn-lt"/>
              </a:rPr>
              <a:t>Biodiversity helps regulate climate through carbon storage and control of </a:t>
            </a:r>
            <a:r>
              <a:rPr lang="en-US" sz="1600" b="1" dirty="0">
                <a:solidFill>
                  <a:srgbClr val="000000"/>
                </a:solidFill>
                <a:ea typeface="+mn-lt"/>
                <a:cs typeface="+mn-lt"/>
              </a:rPr>
              <a:t>local rainfall, filters air and water, and mitigates the impact of natural disasters such as landslides and coastal storms</a:t>
            </a:r>
            <a:r>
              <a:rPr lang="en-US" sz="1600" dirty="0">
                <a:solidFill>
                  <a:srgbClr val="000000"/>
                </a:solidFill>
                <a:ea typeface="+mn-lt"/>
                <a:cs typeface="+mn-lt"/>
              </a:rPr>
              <a:t>. Direct benefits include timber from forests, fish from oceans and freshwater systems, crops and medicines from plants, cultural identity, and the health benefits gained from access to nature. </a:t>
            </a:r>
          </a:p>
          <a:p>
            <a:pPr marL="359410" indent="-359410" algn="just">
              <a:lnSpc>
                <a:spcPct val="140000"/>
              </a:lnSpc>
            </a:pPr>
            <a:r>
              <a:rPr lang="en-US" sz="1600" dirty="0">
                <a:solidFill>
                  <a:srgbClr val="000000"/>
                </a:solidFill>
                <a:ea typeface="+mn-lt"/>
                <a:cs typeface="+mn-lt"/>
              </a:rPr>
              <a:t>Biodiversity contributes positively to human health and well-being. The livelihoods of</a:t>
            </a:r>
            <a:r>
              <a:rPr lang="en-US" sz="1600" b="1" dirty="0">
                <a:solidFill>
                  <a:srgbClr val="000000"/>
                </a:solidFill>
                <a:ea typeface="+mn-lt"/>
                <a:cs typeface="+mn-lt"/>
              </a:rPr>
              <a:t> more than 70 per cent </a:t>
            </a:r>
            <a:r>
              <a:rPr lang="en-US" sz="1600" dirty="0">
                <a:solidFill>
                  <a:srgbClr val="000000"/>
                </a:solidFill>
                <a:ea typeface="+mn-lt"/>
                <a:cs typeface="+mn-lt"/>
              </a:rPr>
              <a:t>of the world’s population living in poverty depend on natural resources to some extent</a:t>
            </a:r>
          </a:p>
        </p:txBody>
      </p:sp>
      <p:pic>
        <p:nvPicPr>
          <p:cNvPr id="4" name="Picture 4" descr="A picture containing nature, outdoor, mountain, shore&#10;&#10;Description automatically generated">
            <a:extLst>
              <a:ext uri="{FF2B5EF4-FFF2-40B4-BE49-F238E27FC236}">
                <a16:creationId xmlns:a16="http://schemas.microsoft.com/office/drawing/2014/main" id="{C7374F7C-BFB1-4BBF-86FB-52C9E63A99DB}"/>
              </a:ext>
            </a:extLst>
          </p:cNvPr>
          <p:cNvPicPr>
            <a:picLocks noChangeAspect="1"/>
          </p:cNvPicPr>
          <p:nvPr/>
        </p:nvPicPr>
        <p:blipFill rotWithShape="1">
          <a:blip r:embed="rId2"/>
          <a:srcRect l="22211" r="27662"/>
          <a:stretch/>
        </p:blipFill>
        <p:spPr>
          <a:xfrm>
            <a:off x="6080462" y="10"/>
            <a:ext cx="6111538" cy="6857990"/>
          </a:xfrm>
          <a:prstGeom prst="rect">
            <a:avLst/>
          </a:prstGeom>
        </p:spPr>
      </p:pic>
    </p:spTree>
    <p:extLst>
      <p:ext uri="{BB962C8B-B14F-4D97-AF65-F5344CB8AC3E}">
        <p14:creationId xmlns:p14="http://schemas.microsoft.com/office/powerpoint/2010/main" val="1316065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79C8A1-C4E4-4DE9-934E-91221AC99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DB74A0-23C5-4714-A781-A0B4D727722F}"/>
              </a:ext>
            </a:extLst>
          </p:cNvPr>
          <p:cNvSpPr>
            <a:spLocks noGrp="1"/>
          </p:cNvSpPr>
          <p:nvPr>
            <p:ph type="title"/>
          </p:nvPr>
        </p:nvSpPr>
        <p:spPr>
          <a:xfrm>
            <a:off x="4868987" y="-1370"/>
            <a:ext cx="6317998" cy="1120439"/>
          </a:xfrm>
        </p:spPr>
        <p:txBody>
          <a:bodyPr wrap="square" anchor="b">
            <a:normAutofit/>
          </a:bodyPr>
          <a:lstStyle/>
          <a:p>
            <a:pPr algn="ctr"/>
            <a:r>
              <a:rPr lang="en-US"/>
              <a:t>LOSS OF BIODIVERSITY</a:t>
            </a:r>
          </a:p>
        </p:txBody>
      </p:sp>
      <p:pic>
        <p:nvPicPr>
          <p:cNvPr id="4" name="Picture 4">
            <a:extLst>
              <a:ext uri="{FF2B5EF4-FFF2-40B4-BE49-F238E27FC236}">
                <a16:creationId xmlns:a16="http://schemas.microsoft.com/office/drawing/2014/main" id="{04996F50-2F6E-4B36-8588-22CAC2FB4E0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7436" r="24657"/>
          <a:stretch/>
        </p:blipFill>
        <p:spPr>
          <a:xfrm>
            <a:off x="20" y="10"/>
            <a:ext cx="3863955" cy="6857989"/>
          </a:xfrm>
          <a:prstGeom prst="rect">
            <a:avLst/>
          </a:prstGeom>
        </p:spPr>
      </p:pic>
      <p:cxnSp>
        <p:nvCxnSpPr>
          <p:cNvPr id="12" name="Straight Connector 11">
            <a:extLst>
              <a:ext uri="{FF2B5EF4-FFF2-40B4-BE49-F238E27FC236}">
                <a16:creationId xmlns:a16="http://schemas.microsoft.com/office/drawing/2014/main" id="{26C7ED5D-77C4-4564-8B1A-E55609CF44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57986" y="19645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50F32A6-B33A-4D4D-8DF9-F4DBC26C8A59}"/>
              </a:ext>
            </a:extLst>
          </p:cNvPr>
          <p:cNvSpPr>
            <a:spLocks noGrp="1"/>
          </p:cNvSpPr>
          <p:nvPr>
            <p:ph idx="1"/>
          </p:nvPr>
        </p:nvSpPr>
        <p:spPr>
          <a:xfrm>
            <a:off x="4023479" y="1348756"/>
            <a:ext cx="8019452" cy="3385908"/>
          </a:xfrm>
        </p:spPr>
        <p:txBody>
          <a:bodyPr vert="horz" lIns="91440" tIns="45720" rIns="91440" bIns="45720" rtlCol="0" anchor="t">
            <a:noAutofit/>
          </a:bodyPr>
          <a:lstStyle/>
          <a:p>
            <a:pPr marL="359410" indent="-359410" algn="just">
              <a:lnSpc>
                <a:spcPct val="140000"/>
              </a:lnSpc>
            </a:pPr>
            <a:r>
              <a:rPr lang="en-US" sz="1800">
                <a:solidFill>
                  <a:srgbClr val="000000"/>
                </a:solidFill>
                <a:ea typeface="+mn-lt"/>
                <a:cs typeface="+mn-lt"/>
              </a:rPr>
              <a:t>Global biodiversity is in crisis. There is well-established evidence indicating an irrevocable and continuing decline of genetic and species diversity, and degradation of ecosystems at local and global scales.   </a:t>
            </a:r>
            <a:endParaRPr lang="en-US">
              <a:solidFill>
                <a:srgbClr val="000000">
                  <a:alpha val="60000"/>
                </a:srgbClr>
              </a:solidFill>
            </a:endParaRPr>
          </a:p>
          <a:p>
            <a:pPr marL="0" indent="0" algn="just">
              <a:lnSpc>
                <a:spcPct val="140000"/>
              </a:lnSpc>
              <a:buNone/>
            </a:pPr>
            <a:endParaRPr lang="en-US" sz="1800" dirty="0">
              <a:solidFill>
                <a:srgbClr val="000000">
                  <a:alpha val="60000"/>
                </a:srgbClr>
              </a:solidFill>
              <a:ea typeface="+mn-lt"/>
              <a:cs typeface="+mn-lt"/>
            </a:endParaRPr>
          </a:p>
          <a:p>
            <a:pPr marL="359410" indent="-359410" algn="just">
              <a:lnSpc>
                <a:spcPct val="140000"/>
              </a:lnSpc>
            </a:pPr>
            <a:r>
              <a:rPr lang="en-US" sz="1800">
                <a:solidFill>
                  <a:srgbClr val="000000"/>
                </a:solidFill>
                <a:ea typeface="+mn-lt"/>
                <a:cs typeface="+mn-lt"/>
              </a:rPr>
              <a:t>Biodiversity is being eroded by land-use change, direct exploitation, climate change, pollution and invasive alien species. While </a:t>
            </a:r>
            <a:r>
              <a:rPr lang="en-US" sz="1800" b="1">
                <a:solidFill>
                  <a:srgbClr val="000000"/>
                </a:solidFill>
                <a:ea typeface="+mn-lt"/>
                <a:cs typeface="+mn-lt"/>
              </a:rPr>
              <a:t>habitat loss</a:t>
            </a:r>
            <a:r>
              <a:rPr lang="en-US" sz="1800">
                <a:solidFill>
                  <a:srgbClr val="000000"/>
                </a:solidFill>
                <a:ea typeface="+mn-lt"/>
                <a:cs typeface="+mn-lt"/>
              </a:rPr>
              <a:t> and transformation is likely the most significant present pressure  </a:t>
            </a:r>
            <a:endParaRPr lang="en-US" sz="1800">
              <a:ea typeface="+mn-lt"/>
              <a:cs typeface="+mn-lt"/>
            </a:endParaRPr>
          </a:p>
          <a:p>
            <a:pPr marL="359410" indent="-359410" algn="just">
              <a:lnSpc>
                <a:spcPct val="140000"/>
              </a:lnSpc>
            </a:pPr>
            <a:endParaRPr lang="en-US" sz="1800" dirty="0">
              <a:solidFill>
                <a:srgbClr val="000000"/>
              </a:solidFill>
              <a:ea typeface="+mn-lt"/>
              <a:cs typeface="+mn-lt"/>
            </a:endParaRPr>
          </a:p>
          <a:p>
            <a:pPr marL="359410" indent="-359410" algn="just">
              <a:lnSpc>
                <a:spcPct val="140000"/>
              </a:lnSpc>
            </a:pPr>
            <a:r>
              <a:rPr lang="en-US" sz="1800">
                <a:solidFill>
                  <a:srgbClr val="000000"/>
                </a:solidFill>
                <a:ea typeface="+mn-lt"/>
                <a:cs typeface="+mn-lt"/>
              </a:rPr>
              <a:t>Energy production, resource extraction, wildlife trade and poaching, chemical waste and plastics in the marine environment are also contributing to biodiversity decline. </a:t>
            </a:r>
            <a:endParaRPr lang="en-US" sz="1800">
              <a:solidFill>
                <a:srgbClr val="000000"/>
              </a:solidFill>
            </a:endParaRPr>
          </a:p>
        </p:txBody>
      </p:sp>
      <p:sp>
        <p:nvSpPr>
          <p:cNvPr id="5" name="TextBox 4">
            <a:extLst>
              <a:ext uri="{FF2B5EF4-FFF2-40B4-BE49-F238E27FC236}">
                <a16:creationId xmlns:a16="http://schemas.microsoft.com/office/drawing/2014/main" id="{F3CE6F12-92E5-4C0E-AF00-ECDB79776603}"/>
              </a:ext>
            </a:extLst>
          </p:cNvPr>
          <p:cNvSpPr txBox="1"/>
          <p:nvPr/>
        </p:nvSpPr>
        <p:spPr>
          <a:xfrm>
            <a:off x="1063208" y="6657944"/>
            <a:ext cx="280076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831045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A54B5E45-95FF-472D-9AFD-45DD332EADEA}"/>
              </a:ext>
            </a:extLst>
          </p:cNvPr>
          <p:cNvPicPr>
            <a:picLocks noChangeAspect="1"/>
          </p:cNvPicPr>
          <p:nvPr/>
        </p:nvPicPr>
        <p:blipFill>
          <a:blip r:embed="rId2"/>
          <a:stretch>
            <a:fillRect/>
          </a:stretch>
        </p:blipFill>
        <p:spPr>
          <a:xfrm>
            <a:off x="1530263" y="-3972"/>
            <a:ext cx="9141912" cy="6876381"/>
          </a:xfrm>
          <a:prstGeom prst="rect">
            <a:avLst/>
          </a:prstGeom>
        </p:spPr>
      </p:pic>
    </p:spTree>
    <p:extLst>
      <p:ext uri="{BB962C8B-B14F-4D97-AF65-F5344CB8AC3E}">
        <p14:creationId xmlns:p14="http://schemas.microsoft.com/office/powerpoint/2010/main" val="2455422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C627EC6-61A4-4CA2-925A-D9C31421C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Map&#10;&#10;Description automatically generated">
            <a:extLst>
              <a:ext uri="{FF2B5EF4-FFF2-40B4-BE49-F238E27FC236}">
                <a16:creationId xmlns:a16="http://schemas.microsoft.com/office/drawing/2014/main" id="{82FA9C4C-A04C-45C4-85EC-4D4413E373B4}"/>
              </a:ext>
            </a:extLst>
          </p:cNvPr>
          <p:cNvPicPr>
            <a:picLocks noChangeAspect="1"/>
          </p:cNvPicPr>
          <p:nvPr/>
        </p:nvPicPr>
        <p:blipFill rotWithShape="1">
          <a:blip r:embed="rId2"/>
          <a:srcRect l="5857" r="1699"/>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4262604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10;&#10;Description automatically generated">
            <a:extLst>
              <a:ext uri="{FF2B5EF4-FFF2-40B4-BE49-F238E27FC236}">
                <a16:creationId xmlns:a16="http://schemas.microsoft.com/office/drawing/2014/main" id="{A7E34B06-28BF-494D-9D45-EDFF53CF3625}"/>
              </a:ext>
            </a:extLst>
          </p:cNvPr>
          <p:cNvPicPr>
            <a:picLocks noChangeAspect="1"/>
          </p:cNvPicPr>
          <p:nvPr/>
        </p:nvPicPr>
        <p:blipFill>
          <a:blip r:embed="rId2"/>
          <a:stretch>
            <a:fillRect/>
          </a:stretch>
        </p:blipFill>
        <p:spPr>
          <a:xfrm>
            <a:off x="-4175" y="-293"/>
            <a:ext cx="12210788" cy="6858587"/>
          </a:xfrm>
          <a:prstGeom prst="rect">
            <a:avLst/>
          </a:prstGeom>
        </p:spPr>
      </p:pic>
    </p:spTree>
    <p:extLst>
      <p:ext uri="{BB962C8B-B14F-4D97-AF65-F5344CB8AC3E}">
        <p14:creationId xmlns:p14="http://schemas.microsoft.com/office/powerpoint/2010/main" val="79873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5539-627E-41DB-A5D4-2DC6852C397E}"/>
              </a:ext>
            </a:extLst>
          </p:cNvPr>
          <p:cNvSpPr>
            <a:spLocks noGrp="1"/>
          </p:cNvSpPr>
          <p:nvPr>
            <p:ph type="title"/>
          </p:nvPr>
        </p:nvSpPr>
        <p:spPr>
          <a:xfrm>
            <a:off x="112578" y="71700"/>
            <a:ext cx="10213200" cy="1112836"/>
          </a:xfrm>
        </p:spPr>
        <p:txBody>
          <a:bodyPr/>
          <a:lstStyle/>
          <a:p>
            <a:r>
              <a:rPr lang="en-US" dirty="0"/>
              <a:t>SUSTAINABILITY RELATED ISSUES</a:t>
            </a:r>
          </a:p>
        </p:txBody>
      </p:sp>
      <p:sp>
        <p:nvSpPr>
          <p:cNvPr id="3" name="Content Placeholder 2">
            <a:extLst>
              <a:ext uri="{FF2B5EF4-FFF2-40B4-BE49-F238E27FC236}">
                <a16:creationId xmlns:a16="http://schemas.microsoft.com/office/drawing/2014/main" id="{0EA11163-3E7E-4D85-BACF-F781CB481654}"/>
              </a:ext>
            </a:extLst>
          </p:cNvPr>
          <p:cNvSpPr>
            <a:spLocks noGrp="1"/>
          </p:cNvSpPr>
          <p:nvPr>
            <p:ph idx="1"/>
          </p:nvPr>
        </p:nvSpPr>
        <p:spPr>
          <a:xfrm>
            <a:off x="216963" y="1424965"/>
            <a:ext cx="11758075" cy="4008877"/>
          </a:xfrm>
        </p:spPr>
        <p:txBody>
          <a:bodyPr vert="horz" lIns="91440" tIns="45720" rIns="91440" bIns="45720" rtlCol="0" anchor="t">
            <a:noAutofit/>
          </a:bodyPr>
          <a:lstStyle/>
          <a:p>
            <a:pPr marL="0" indent="0" algn="just">
              <a:buNone/>
            </a:pPr>
            <a:r>
              <a:rPr lang="en-US" sz="1800" dirty="0">
                <a:solidFill>
                  <a:srgbClr val="000000"/>
                </a:solidFill>
              </a:rPr>
              <a:t>A number of serious issues taking place across the world has resulted in Sustainability being a major point of discussion that requires the attention of individuals, corporates and entire countries alike. While the sustainability related issues is expansive this lesson focuses on some of its most crucial areas that has forced world leaders to look at sustainable development in a serious manner. These issues include: </a:t>
            </a:r>
            <a:endParaRPr lang="en-US" sz="1800" dirty="0">
              <a:solidFill>
                <a:srgbClr val="000000">
                  <a:alpha val="60000"/>
                </a:srgbClr>
              </a:solidFill>
            </a:endParaRPr>
          </a:p>
          <a:p>
            <a:pPr marL="0" indent="0" algn="just">
              <a:buNone/>
            </a:pPr>
            <a:r>
              <a:rPr lang="en-US" sz="1800" dirty="0">
                <a:solidFill>
                  <a:srgbClr val="000000"/>
                </a:solidFill>
              </a:rPr>
              <a:t>1. Rise of world population </a:t>
            </a:r>
            <a:endParaRPr lang="en-US" sz="1800" dirty="0">
              <a:solidFill>
                <a:srgbClr val="000000">
                  <a:alpha val="60000"/>
                </a:srgbClr>
              </a:solidFill>
            </a:endParaRPr>
          </a:p>
          <a:p>
            <a:pPr marL="0" indent="0" algn="just">
              <a:buNone/>
            </a:pPr>
            <a:r>
              <a:rPr lang="en-US" sz="1800" dirty="0">
                <a:solidFill>
                  <a:srgbClr val="000000"/>
                </a:solidFill>
              </a:rPr>
              <a:t>2. Rapid urbanization </a:t>
            </a:r>
          </a:p>
          <a:p>
            <a:pPr marL="0" indent="0" algn="just">
              <a:buNone/>
            </a:pPr>
            <a:r>
              <a:rPr lang="en-US" sz="1800" dirty="0">
                <a:solidFill>
                  <a:srgbClr val="000000"/>
                </a:solidFill>
              </a:rPr>
              <a:t>3. Resource depletion  </a:t>
            </a:r>
          </a:p>
          <a:p>
            <a:pPr marL="0" indent="0" algn="just">
              <a:buNone/>
            </a:pPr>
            <a:r>
              <a:rPr lang="en-US" sz="1800" dirty="0">
                <a:solidFill>
                  <a:srgbClr val="000000"/>
                </a:solidFill>
                <a:ea typeface="+mn-lt"/>
                <a:cs typeface="+mn-lt"/>
              </a:rPr>
              <a:t>4. Greenhouse effect and climate change </a:t>
            </a:r>
            <a:endParaRPr lang="en-US" dirty="0">
              <a:ea typeface="+mn-lt"/>
              <a:cs typeface="+mn-lt"/>
            </a:endParaRPr>
          </a:p>
          <a:p>
            <a:pPr marL="0" indent="0" algn="just">
              <a:buNone/>
            </a:pPr>
            <a:r>
              <a:rPr lang="en-US" sz="1800" dirty="0">
                <a:solidFill>
                  <a:srgbClr val="000000"/>
                </a:solidFill>
              </a:rPr>
              <a:t>5. Loss of biodiversity  </a:t>
            </a:r>
          </a:p>
          <a:p>
            <a:pPr marL="0" indent="0" algn="just">
              <a:buNone/>
            </a:pPr>
            <a:r>
              <a:rPr lang="en-US" sz="1800" dirty="0">
                <a:solidFill>
                  <a:srgbClr val="000000"/>
                </a:solidFill>
              </a:rPr>
              <a:t>6. Inequality at a global level</a:t>
            </a:r>
            <a:endParaRPr lang="en-US" sz="1800" dirty="0">
              <a:solidFill>
                <a:srgbClr val="000000">
                  <a:alpha val="60000"/>
                </a:srgbClr>
              </a:solidFill>
            </a:endParaRPr>
          </a:p>
        </p:txBody>
      </p:sp>
    </p:spTree>
    <p:extLst>
      <p:ext uri="{BB962C8B-B14F-4D97-AF65-F5344CB8AC3E}">
        <p14:creationId xmlns:p14="http://schemas.microsoft.com/office/powerpoint/2010/main" val="553870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925B0-769F-4E7F-9371-EDA2C671EEC1}"/>
              </a:ext>
            </a:extLst>
          </p:cNvPr>
          <p:cNvSpPr>
            <a:spLocks noGrp="1"/>
          </p:cNvSpPr>
          <p:nvPr>
            <p:ph type="title"/>
          </p:nvPr>
        </p:nvSpPr>
        <p:spPr>
          <a:xfrm>
            <a:off x="1010053" y="4262"/>
            <a:ext cx="4078800" cy="1597753"/>
          </a:xfrm>
        </p:spPr>
        <p:txBody>
          <a:bodyPr wrap="square" anchor="b">
            <a:normAutofit/>
          </a:bodyPr>
          <a:lstStyle/>
          <a:p>
            <a:pPr algn="ctr"/>
            <a:r>
              <a:rPr lang="en-US" dirty="0"/>
              <a:t>GLOBAL INEQUALITY</a:t>
            </a:r>
            <a:endParaRPr lang="en-US"/>
          </a:p>
        </p:txBody>
      </p:sp>
      <p:sp>
        <p:nvSpPr>
          <p:cNvPr id="3" name="Content Placeholder 2">
            <a:extLst>
              <a:ext uri="{FF2B5EF4-FFF2-40B4-BE49-F238E27FC236}">
                <a16:creationId xmlns:a16="http://schemas.microsoft.com/office/drawing/2014/main" id="{D1EE570C-31F7-46AD-B2C9-144FC845FCB5}"/>
              </a:ext>
            </a:extLst>
          </p:cNvPr>
          <p:cNvSpPr>
            <a:spLocks noGrp="1"/>
          </p:cNvSpPr>
          <p:nvPr>
            <p:ph idx="1"/>
          </p:nvPr>
        </p:nvSpPr>
        <p:spPr>
          <a:xfrm>
            <a:off x="97658" y="1880338"/>
            <a:ext cx="5843431" cy="3416900"/>
          </a:xfrm>
        </p:spPr>
        <p:txBody>
          <a:bodyPr vert="horz" lIns="91440" tIns="45720" rIns="91440" bIns="45720" rtlCol="0" anchor="t">
            <a:noAutofit/>
          </a:bodyPr>
          <a:lstStyle/>
          <a:p>
            <a:pPr marL="359410" indent="-359410" algn="just">
              <a:lnSpc>
                <a:spcPct val="140000"/>
              </a:lnSpc>
            </a:pPr>
            <a:r>
              <a:rPr lang="en-US" sz="1600" dirty="0">
                <a:solidFill>
                  <a:srgbClr val="000000"/>
                </a:solidFill>
                <a:ea typeface="+mn-lt"/>
                <a:cs typeface="+mn-lt"/>
              </a:rPr>
              <a:t>Global inequality remains significantly high despite of rapid progressions across the world for universal equality.  </a:t>
            </a:r>
            <a:endParaRPr lang="en-US" sz="1600" dirty="0">
              <a:solidFill>
                <a:srgbClr val="000000"/>
              </a:solidFill>
            </a:endParaRPr>
          </a:p>
          <a:p>
            <a:pPr marL="359410" indent="-359410" algn="just">
              <a:lnSpc>
                <a:spcPct val="140000"/>
              </a:lnSpc>
            </a:pPr>
            <a:r>
              <a:rPr lang="en-US" sz="1600" dirty="0">
                <a:solidFill>
                  <a:srgbClr val="000000"/>
                </a:solidFill>
                <a:ea typeface="+mn-lt"/>
                <a:cs typeface="+mn-lt"/>
              </a:rPr>
              <a:t>The world is </a:t>
            </a:r>
            <a:r>
              <a:rPr lang="en-US" sz="1600" b="1" dirty="0">
                <a:solidFill>
                  <a:srgbClr val="000000"/>
                </a:solidFill>
                <a:ea typeface="+mn-lt"/>
                <a:cs typeface="+mn-lt"/>
              </a:rPr>
              <a:t>far from the goal of equal opportunity</a:t>
            </a:r>
            <a:r>
              <a:rPr lang="en-US" sz="1600" dirty="0">
                <a:solidFill>
                  <a:srgbClr val="000000"/>
                </a:solidFill>
                <a:ea typeface="+mn-lt"/>
                <a:cs typeface="+mn-lt"/>
              </a:rPr>
              <a:t> for all: circumstances beyond an individual’s control, such as gender, race, ethnicity, migrant status and, for children, the socioeconomic status of their parents, continue to affect one’s chances of succeeding in life.  </a:t>
            </a:r>
          </a:p>
          <a:p>
            <a:pPr marL="359410" indent="-359410">
              <a:lnSpc>
                <a:spcPct val="140000"/>
              </a:lnSpc>
            </a:pPr>
            <a:r>
              <a:rPr lang="en-US" sz="1600" dirty="0">
                <a:solidFill>
                  <a:srgbClr val="000000"/>
                </a:solidFill>
                <a:ea typeface="+mn-lt"/>
                <a:cs typeface="+mn-lt"/>
              </a:rPr>
              <a:t>Rising inequality has cr</a:t>
            </a:r>
            <a:r>
              <a:rPr lang="en-US" sz="1600" b="1" dirty="0">
                <a:solidFill>
                  <a:srgbClr val="000000"/>
                </a:solidFill>
                <a:ea typeface="+mn-lt"/>
                <a:cs typeface="+mn-lt"/>
              </a:rPr>
              <a:t>eated discontent, deepened political divides and has resulted in creating violent conflicts as well</a:t>
            </a:r>
            <a:r>
              <a:rPr lang="en-US" sz="1600" dirty="0">
                <a:solidFill>
                  <a:srgbClr val="000000"/>
                </a:solidFill>
                <a:ea typeface="+mn-lt"/>
                <a:cs typeface="+mn-lt"/>
              </a:rPr>
              <a:t>.</a:t>
            </a:r>
            <a:endParaRPr lang="en-US" sz="1600" dirty="0">
              <a:solidFill>
                <a:srgbClr val="000000"/>
              </a:solidFill>
            </a:endParaRPr>
          </a:p>
        </p:txBody>
      </p:sp>
      <p:cxnSp>
        <p:nvCxnSpPr>
          <p:cNvPr id="12" name="Straight Connector 11">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4" descr="A picture containing text&#10;&#10;Description automatically generated">
            <a:extLst>
              <a:ext uri="{FF2B5EF4-FFF2-40B4-BE49-F238E27FC236}">
                <a16:creationId xmlns:a16="http://schemas.microsoft.com/office/drawing/2014/main" id="{5C0062ED-7062-4E28-9601-93198DBA0AC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651127" y="2021455"/>
            <a:ext cx="4999885" cy="2812435"/>
          </a:xfrm>
          <a:prstGeom prst="rect">
            <a:avLst/>
          </a:prstGeom>
        </p:spPr>
      </p:pic>
      <p:sp>
        <p:nvSpPr>
          <p:cNvPr id="5" name="TextBox 4">
            <a:extLst>
              <a:ext uri="{FF2B5EF4-FFF2-40B4-BE49-F238E27FC236}">
                <a16:creationId xmlns:a16="http://schemas.microsoft.com/office/drawing/2014/main" id="{DE2F4CE6-FE1F-4BFE-9E82-6B1911A9AA38}"/>
              </a:ext>
            </a:extLst>
          </p:cNvPr>
          <p:cNvSpPr txBox="1"/>
          <p:nvPr/>
        </p:nvSpPr>
        <p:spPr>
          <a:xfrm>
            <a:off x="8850245" y="4633835"/>
            <a:ext cx="280076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1406844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AFE16B-1DF5-45D4-AA8D-3A2AA37E2F07}"/>
              </a:ext>
            </a:extLst>
          </p:cNvPr>
          <p:cNvSpPr>
            <a:spLocks noGrp="1"/>
          </p:cNvSpPr>
          <p:nvPr>
            <p:ph type="title"/>
          </p:nvPr>
        </p:nvSpPr>
        <p:spPr>
          <a:xfrm>
            <a:off x="1042192" y="-304082"/>
            <a:ext cx="4078800" cy="1597753"/>
          </a:xfrm>
        </p:spPr>
        <p:txBody>
          <a:bodyPr wrap="square" anchor="b">
            <a:normAutofit/>
          </a:bodyPr>
          <a:lstStyle/>
          <a:p>
            <a:pPr algn="ctr"/>
            <a:r>
              <a:rPr lang="en-US" dirty="0"/>
              <a:t>ECONOMIC INEQUALITY </a:t>
            </a:r>
            <a:endParaRPr lang="en-US"/>
          </a:p>
        </p:txBody>
      </p:sp>
      <p:sp>
        <p:nvSpPr>
          <p:cNvPr id="3" name="Content Placeholder 2">
            <a:extLst>
              <a:ext uri="{FF2B5EF4-FFF2-40B4-BE49-F238E27FC236}">
                <a16:creationId xmlns:a16="http://schemas.microsoft.com/office/drawing/2014/main" id="{41CE69A7-91BE-44FD-BEC4-1ABB41CEE279}"/>
              </a:ext>
            </a:extLst>
          </p:cNvPr>
          <p:cNvSpPr>
            <a:spLocks noGrp="1"/>
          </p:cNvSpPr>
          <p:nvPr>
            <p:ph idx="1"/>
          </p:nvPr>
        </p:nvSpPr>
        <p:spPr>
          <a:xfrm>
            <a:off x="60987" y="1463902"/>
            <a:ext cx="6030772" cy="3416900"/>
          </a:xfrm>
        </p:spPr>
        <p:txBody>
          <a:bodyPr vert="horz" lIns="91440" tIns="45720" rIns="91440" bIns="45720" rtlCol="0" anchor="t">
            <a:noAutofit/>
          </a:bodyPr>
          <a:lstStyle/>
          <a:p>
            <a:pPr marL="359410" indent="-359410" algn="just">
              <a:lnSpc>
                <a:spcPct val="140000"/>
              </a:lnSpc>
            </a:pPr>
            <a:r>
              <a:rPr lang="en-US" sz="1600" dirty="0">
                <a:solidFill>
                  <a:srgbClr val="000000"/>
                </a:solidFill>
                <a:ea typeface="+mn-lt"/>
                <a:cs typeface="+mn-lt"/>
              </a:rPr>
              <a:t>People’s opportunities in life and the future of their children are largely shaped by their income and wealth.    </a:t>
            </a:r>
          </a:p>
          <a:p>
            <a:pPr marL="359410" indent="-359410" algn="just">
              <a:lnSpc>
                <a:spcPct val="140000"/>
              </a:lnSpc>
            </a:pPr>
            <a:r>
              <a:rPr lang="en-US" sz="1600" dirty="0">
                <a:solidFill>
                  <a:srgbClr val="000000"/>
                </a:solidFill>
                <a:ea typeface="+mn-lt"/>
                <a:cs typeface="+mn-lt"/>
              </a:rPr>
              <a:t>In relative terms, income inequality among countries is declining. However, the average income of people living in the European Union is 11 times higher than that of people in sub-Saharan Africa; the income of people in Northern America is 16 times higher than that of sub-Saharan Africans. </a:t>
            </a:r>
          </a:p>
          <a:p>
            <a:pPr marL="359410" indent="-359410" algn="just">
              <a:lnSpc>
                <a:spcPct val="140000"/>
              </a:lnSpc>
            </a:pPr>
            <a:r>
              <a:rPr lang="en-US" sz="1600" dirty="0">
                <a:solidFill>
                  <a:srgbClr val="000000"/>
                </a:solidFill>
                <a:ea typeface="+mn-lt"/>
                <a:cs typeface="+mn-lt"/>
              </a:rPr>
              <a:t>While inequalities between average national incomes are large, </a:t>
            </a:r>
            <a:r>
              <a:rPr lang="en-US" sz="1600" b="1" dirty="0">
                <a:solidFill>
                  <a:srgbClr val="000000"/>
                </a:solidFill>
                <a:ea typeface="+mn-lt"/>
                <a:cs typeface="+mn-lt"/>
              </a:rPr>
              <a:t>considerable disparities are also found among people at the bottom and at the top of the income distribution</a:t>
            </a:r>
            <a:r>
              <a:rPr lang="en-US" sz="1600" dirty="0">
                <a:solidFill>
                  <a:srgbClr val="000000"/>
                </a:solidFill>
                <a:ea typeface="+mn-lt"/>
                <a:cs typeface="+mn-lt"/>
              </a:rPr>
              <a:t> across and within countries</a:t>
            </a:r>
            <a:endParaRPr lang="en-US" sz="1600" dirty="0">
              <a:solidFill>
                <a:srgbClr val="000000"/>
              </a:solidFill>
            </a:endParaRPr>
          </a:p>
        </p:txBody>
      </p:sp>
      <p:cxnSp>
        <p:nvCxnSpPr>
          <p:cNvPr id="12" name="Straight Connector 11">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4" descr="A picture containing text, sky, outdoor, clouds&#10;&#10;Description automatically generated">
            <a:extLst>
              <a:ext uri="{FF2B5EF4-FFF2-40B4-BE49-F238E27FC236}">
                <a16:creationId xmlns:a16="http://schemas.microsoft.com/office/drawing/2014/main" id="{CA42DC0F-CEFC-4E63-B156-7F77D36E0EC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651127" y="1765211"/>
            <a:ext cx="4999885" cy="3324923"/>
          </a:xfrm>
          <a:prstGeom prst="rect">
            <a:avLst/>
          </a:prstGeom>
        </p:spPr>
      </p:pic>
      <p:sp>
        <p:nvSpPr>
          <p:cNvPr id="5" name="TextBox 4">
            <a:extLst>
              <a:ext uri="{FF2B5EF4-FFF2-40B4-BE49-F238E27FC236}">
                <a16:creationId xmlns:a16="http://schemas.microsoft.com/office/drawing/2014/main" id="{4D2E7DCD-BBE1-454C-9539-2347C92C4F07}"/>
              </a:ext>
            </a:extLst>
          </p:cNvPr>
          <p:cNvSpPr txBox="1"/>
          <p:nvPr/>
        </p:nvSpPr>
        <p:spPr>
          <a:xfrm>
            <a:off x="9177258" y="4890079"/>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3581407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C627EC6-61A4-4CA2-925A-D9C31421C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box and whisker chart&#10;&#10;Description automatically generated">
            <a:extLst>
              <a:ext uri="{FF2B5EF4-FFF2-40B4-BE49-F238E27FC236}">
                <a16:creationId xmlns:a16="http://schemas.microsoft.com/office/drawing/2014/main" id="{F570BF20-99C6-4B4D-9B26-1EE6C9320A5E}"/>
              </a:ext>
            </a:extLst>
          </p:cNvPr>
          <p:cNvPicPr>
            <a:picLocks noChangeAspect="1"/>
          </p:cNvPicPr>
          <p:nvPr/>
        </p:nvPicPr>
        <p:blipFill>
          <a:blip r:embed="rId2"/>
          <a:stretch>
            <a:fillRect/>
          </a:stretch>
        </p:blipFill>
        <p:spPr>
          <a:xfrm>
            <a:off x="1411183" y="-139589"/>
            <a:ext cx="9361117" cy="7062736"/>
          </a:xfrm>
          <a:prstGeom prst="rect">
            <a:avLst/>
          </a:prstGeom>
        </p:spPr>
      </p:pic>
    </p:spTree>
    <p:extLst>
      <p:ext uri="{BB962C8B-B14F-4D97-AF65-F5344CB8AC3E}">
        <p14:creationId xmlns:p14="http://schemas.microsoft.com/office/powerpoint/2010/main" val="2739650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84ACB-0C28-4ED4-A58D-5843286C10A1}"/>
              </a:ext>
            </a:extLst>
          </p:cNvPr>
          <p:cNvSpPr>
            <a:spLocks noGrp="1"/>
          </p:cNvSpPr>
          <p:nvPr>
            <p:ph type="title"/>
          </p:nvPr>
        </p:nvSpPr>
        <p:spPr>
          <a:xfrm>
            <a:off x="1010877" y="-35906"/>
            <a:ext cx="4078800" cy="1569660"/>
          </a:xfrm>
        </p:spPr>
        <p:txBody>
          <a:bodyPr wrap="square" anchor="b">
            <a:normAutofit/>
          </a:bodyPr>
          <a:lstStyle/>
          <a:p>
            <a:pPr algn="ctr"/>
            <a:r>
              <a:rPr lang="en-US" dirty="0"/>
              <a:t>OPPORTUNITY INEQUALITY</a:t>
            </a:r>
            <a:endParaRPr lang="en-US"/>
          </a:p>
        </p:txBody>
      </p:sp>
      <p:sp>
        <p:nvSpPr>
          <p:cNvPr id="3" name="Content Placeholder 2">
            <a:extLst>
              <a:ext uri="{FF2B5EF4-FFF2-40B4-BE49-F238E27FC236}">
                <a16:creationId xmlns:a16="http://schemas.microsoft.com/office/drawing/2014/main" id="{D9379D5D-7B3E-4517-AB12-8B40C13C5A7A}"/>
              </a:ext>
            </a:extLst>
          </p:cNvPr>
          <p:cNvSpPr>
            <a:spLocks noGrp="1"/>
          </p:cNvSpPr>
          <p:nvPr>
            <p:ph idx="1"/>
          </p:nvPr>
        </p:nvSpPr>
        <p:spPr>
          <a:xfrm>
            <a:off x="-1644" y="1714423"/>
            <a:ext cx="5769813" cy="3416900"/>
          </a:xfrm>
        </p:spPr>
        <p:txBody>
          <a:bodyPr vert="horz" lIns="91440" tIns="45720" rIns="91440" bIns="45720" rtlCol="0" anchor="t">
            <a:noAutofit/>
          </a:bodyPr>
          <a:lstStyle/>
          <a:p>
            <a:pPr marL="359410" indent="-359410" algn="just">
              <a:lnSpc>
                <a:spcPct val="140000"/>
              </a:lnSpc>
            </a:pPr>
            <a:r>
              <a:rPr lang="en-US" sz="1600" dirty="0">
                <a:solidFill>
                  <a:srgbClr val="000000"/>
                </a:solidFill>
                <a:ea typeface="+mn-lt"/>
                <a:cs typeface="+mn-lt"/>
              </a:rPr>
              <a:t>The world is far from giving all people and groups the same opportunity to live a healthy and prosperous life. </a:t>
            </a:r>
            <a:endParaRPr lang="en-US" sz="1600" dirty="0">
              <a:solidFill>
                <a:srgbClr val="000000"/>
              </a:solidFill>
            </a:endParaRPr>
          </a:p>
          <a:p>
            <a:pPr marL="359410" indent="-359410" algn="just">
              <a:lnSpc>
                <a:spcPct val="140000"/>
              </a:lnSpc>
            </a:pPr>
            <a:endParaRPr lang="en-US" sz="1600" dirty="0">
              <a:solidFill>
                <a:srgbClr val="000000"/>
              </a:solidFill>
              <a:ea typeface="+mn-lt"/>
              <a:cs typeface="+mn-lt"/>
            </a:endParaRPr>
          </a:p>
          <a:p>
            <a:pPr marL="359410" indent="-359410" algn="just">
              <a:lnSpc>
                <a:spcPct val="140000"/>
              </a:lnSpc>
            </a:pPr>
            <a:r>
              <a:rPr lang="en-US" sz="1600" dirty="0">
                <a:solidFill>
                  <a:srgbClr val="000000"/>
                </a:solidFill>
                <a:ea typeface="+mn-lt"/>
                <a:cs typeface="+mn-lt"/>
              </a:rPr>
              <a:t>This is critical in the case of young children, who bear little responsibility for the opportunities afforded to them, but whose early life experiences have a major influence on their health, well-being and even productivity throughout their lifetimes. </a:t>
            </a:r>
          </a:p>
          <a:p>
            <a:pPr marL="359410" indent="-359410" algn="just">
              <a:lnSpc>
                <a:spcPct val="140000"/>
              </a:lnSpc>
            </a:pPr>
            <a:endParaRPr lang="en-US"/>
          </a:p>
          <a:p>
            <a:pPr marL="359410" indent="-359410" algn="just">
              <a:lnSpc>
                <a:spcPct val="140000"/>
              </a:lnSpc>
            </a:pPr>
            <a:r>
              <a:rPr lang="en-US" sz="1600" dirty="0">
                <a:solidFill>
                  <a:srgbClr val="000000"/>
                </a:solidFill>
              </a:rPr>
              <a:t>Opportunity inequality lies in a number of different areas but predominantly in </a:t>
            </a:r>
            <a:r>
              <a:rPr lang="en-US" sz="1600" b="1" dirty="0">
                <a:solidFill>
                  <a:srgbClr val="000000"/>
                </a:solidFill>
                <a:ea typeface="+mn-lt"/>
                <a:cs typeface="+mn-lt"/>
              </a:rPr>
              <a:t>poverty, health, education and employment.</a:t>
            </a:r>
            <a:endParaRPr lang="en-US" sz="1600" b="1" dirty="0">
              <a:solidFill>
                <a:srgbClr val="000000"/>
              </a:solidFill>
            </a:endParaRPr>
          </a:p>
        </p:txBody>
      </p:sp>
      <p:pic>
        <p:nvPicPr>
          <p:cNvPr id="10" name="Picture 10" descr="A picture containing person, family&#10;&#10;Description automatically generated">
            <a:extLst>
              <a:ext uri="{FF2B5EF4-FFF2-40B4-BE49-F238E27FC236}">
                <a16:creationId xmlns:a16="http://schemas.microsoft.com/office/drawing/2014/main" id="{7B8A86EF-268D-49BE-8F1B-B6F3444F3B4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27861"/>
          <a:stretch/>
        </p:blipFill>
        <p:spPr>
          <a:xfrm>
            <a:off x="6096001" y="540033"/>
            <a:ext cx="5555012" cy="5775279"/>
          </a:xfrm>
          <a:prstGeom prst="rect">
            <a:avLst/>
          </a:prstGeom>
        </p:spPr>
      </p:pic>
      <p:sp>
        <p:nvSpPr>
          <p:cNvPr id="11" name="TextBox 10">
            <a:extLst>
              <a:ext uri="{FF2B5EF4-FFF2-40B4-BE49-F238E27FC236}">
                <a16:creationId xmlns:a16="http://schemas.microsoft.com/office/drawing/2014/main" id="{04CF42E8-535B-461C-AD4B-63AB78DA6BA4}"/>
              </a:ext>
            </a:extLst>
          </p:cNvPr>
          <p:cNvSpPr txBox="1"/>
          <p:nvPr/>
        </p:nvSpPr>
        <p:spPr>
          <a:xfrm>
            <a:off x="9034591" y="6115257"/>
            <a:ext cx="261642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3111941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2">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5D250-936E-40C4-A321-70707A3C9639}"/>
              </a:ext>
            </a:extLst>
          </p:cNvPr>
          <p:cNvSpPr>
            <a:spLocks noGrp="1"/>
          </p:cNvSpPr>
          <p:nvPr>
            <p:ph type="title"/>
          </p:nvPr>
        </p:nvSpPr>
        <p:spPr>
          <a:xfrm>
            <a:off x="990000" y="540000"/>
            <a:ext cx="3528000" cy="2303213"/>
          </a:xfrm>
        </p:spPr>
        <p:txBody>
          <a:bodyPr anchor="ctr">
            <a:normAutofit/>
          </a:bodyPr>
          <a:lstStyle/>
          <a:p>
            <a:pPr algn="ctr"/>
            <a:r>
              <a:rPr lang="en-US"/>
              <a:t>RISING WORLD POPULATION</a:t>
            </a:r>
          </a:p>
        </p:txBody>
      </p:sp>
      <p:cxnSp>
        <p:nvCxnSpPr>
          <p:cNvPr id="22" name="Straight Connector 24">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E00648F-0840-41C8-8CB6-0E8301D8443F}"/>
              </a:ext>
            </a:extLst>
          </p:cNvPr>
          <p:cNvSpPr>
            <a:spLocks noGrp="1"/>
          </p:cNvSpPr>
          <p:nvPr>
            <p:ph idx="1"/>
          </p:nvPr>
        </p:nvSpPr>
        <p:spPr>
          <a:xfrm>
            <a:off x="5188648" y="450000"/>
            <a:ext cx="6775514" cy="2536191"/>
          </a:xfrm>
        </p:spPr>
        <p:txBody>
          <a:bodyPr vert="horz" lIns="91440" tIns="45720" rIns="91440" bIns="45720" rtlCol="0" anchor="ctr">
            <a:noAutofit/>
          </a:bodyPr>
          <a:lstStyle/>
          <a:p>
            <a:pPr marL="359410" indent="-359410" algn="just">
              <a:lnSpc>
                <a:spcPct val="140000"/>
              </a:lnSpc>
            </a:pPr>
            <a:r>
              <a:rPr lang="en-US" sz="1600" dirty="0">
                <a:ea typeface="+mn-lt"/>
                <a:cs typeface="+mn-lt"/>
              </a:rPr>
              <a:t>Rapid population growth can undermine economic development and countries with higher population growth rates are typically also </a:t>
            </a:r>
            <a:r>
              <a:rPr lang="en-US" sz="1600" b="1" dirty="0">
                <a:ea typeface="+mn-lt"/>
                <a:cs typeface="+mn-lt"/>
              </a:rPr>
              <a:t>poorer</a:t>
            </a:r>
            <a:r>
              <a:rPr lang="en-US" sz="1600" dirty="0">
                <a:ea typeface="+mn-lt"/>
                <a:cs typeface="+mn-lt"/>
              </a:rPr>
              <a:t>, have </a:t>
            </a:r>
            <a:r>
              <a:rPr lang="en-US" sz="1600" b="1" dirty="0">
                <a:ea typeface="+mn-lt"/>
                <a:cs typeface="+mn-lt"/>
              </a:rPr>
              <a:t>higher carbon footprints</a:t>
            </a:r>
            <a:r>
              <a:rPr lang="en-US" sz="1600" dirty="0">
                <a:ea typeface="+mn-lt"/>
                <a:cs typeface="+mn-lt"/>
              </a:rPr>
              <a:t> per capita and experience </a:t>
            </a:r>
            <a:r>
              <a:rPr lang="en-US" sz="1600" b="1" dirty="0">
                <a:ea typeface="+mn-lt"/>
                <a:cs typeface="+mn-lt"/>
              </a:rPr>
              <a:t>slower growths</a:t>
            </a:r>
            <a:r>
              <a:rPr lang="en-US" sz="1600" dirty="0">
                <a:ea typeface="+mn-lt"/>
                <a:cs typeface="+mn-lt"/>
              </a:rPr>
              <a:t> in income per capita.  </a:t>
            </a:r>
            <a:endParaRPr lang="en-US" sz="1600" dirty="0"/>
          </a:p>
          <a:p>
            <a:pPr marL="359410" indent="-359410" algn="just">
              <a:lnSpc>
                <a:spcPct val="140000"/>
              </a:lnSpc>
            </a:pPr>
            <a:endParaRPr lang="en-US" sz="1600" dirty="0">
              <a:ea typeface="+mn-lt"/>
              <a:cs typeface="+mn-lt"/>
            </a:endParaRPr>
          </a:p>
          <a:p>
            <a:pPr marL="359410" indent="-359410" algn="just">
              <a:lnSpc>
                <a:spcPct val="140000"/>
              </a:lnSpc>
            </a:pPr>
            <a:r>
              <a:rPr lang="en-US" sz="1600" dirty="0">
                <a:ea typeface="+mn-lt"/>
                <a:cs typeface="+mn-lt"/>
              </a:rPr>
              <a:t>In 2017 (UN DESA 2015a), the total world population was 7.55 billion. There will be 8.55 billion people by 2030, and almost 10 billion by 2050 (9.77 billion). </a:t>
            </a:r>
          </a:p>
        </p:txBody>
      </p:sp>
      <p:pic>
        <p:nvPicPr>
          <p:cNvPr id="8" name="Picture 9">
            <a:extLst>
              <a:ext uri="{FF2B5EF4-FFF2-40B4-BE49-F238E27FC236}">
                <a16:creationId xmlns:a16="http://schemas.microsoft.com/office/drawing/2014/main" id="{B5B1F58D-A9B2-4A31-AA19-C4E601BC2DEA}"/>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5525" b="24027"/>
          <a:stretch/>
        </p:blipFill>
        <p:spPr>
          <a:xfrm>
            <a:off x="20" y="3429000"/>
            <a:ext cx="12191977" cy="3429000"/>
          </a:xfrm>
          <a:prstGeom prst="rect">
            <a:avLst/>
          </a:prstGeom>
        </p:spPr>
      </p:pic>
      <p:sp>
        <p:nvSpPr>
          <p:cNvPr id="10" name="TextBox 9">
            <a:extLst>
              <a:ext uri="{FF2B5EF4-FFF2-40B4-BE49-F238E27FC236}">
                <a16:creationId xmlns:a16="http://schemas.microsoft.com/office/drawing/2014/main" id="{1E3B11E0-C840-4FDA-BD3A-E2C94C2761BE}"/>
              </a:ext>
            </a:extLst>
          </p:cNvPr>
          <p:cNvSpPr txBox="1"/>
          <p:nvPr/>
        </p:nvSpPr>
        <p:spPr>
          <a:xfrm>
            <a:off x="9718243"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1424467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627EC6-61A4-4CA2-925A-D9C31421C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line chart&#10;&#10;Description automatically generated">
            <a:extLst>
              <a:ext uri="{FF2B5EF4-FFF2-40B4-BE49-F238E27FC236}">
                <a16:creationId xmlns:a16="http://schemas.microsoft.com/office/drawing/2014/main" id="{3A107810-58E7-4054-93A5-403C8F22CCD1}"/>
              </a:ext>
            </a:extLst>
          </p:cNvPr>
          <p:cNvPicPr>
            <a:picLocks noChangeAspect="1"/>
          </p:cNvPicPr>
          <p:nvPr/>
        </p:nvPicPr>
        <p:blipFill rotWithShape="1">
          <a:blip r:embed="rId3"/>
          <a:srcRect b="7787"/>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2129363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BF0E1-6F4A-4ACF-9784-6383251D36A7}"/>
              </a:ext>
            </a:extLst>
          </p:cNvPr>
          <p:cNvSpPr>
            <a:spLocks noGrp="1"/>
          </p:cNvSpPr>
          <p:nvPr>
            <p:ph type="title"/>
          </p:nvPr>
        </p:nvSpPr>
        <p:spPr>
          <a:xfrm>
            <a:off x="990000" y="423382"/>
            <a:ext cx="4078800" cy="1569660"/>
          </a:xfrm>
        </p:spPr>
        <p:txBody>
          <a:bodyPr wrap="square" anchor="b">
            <a:normAutofit/>
          </a:bodyPr>
          <a:lstStyle/>
          <a:p>
            <a:pPr algn="ctr"/>
            <a:r>
              <a:rPr lang="en-US" dirty="0"/>
              <a:t>RAPID URBANIZATION</a:t>
            </a:r>
          </a:p>
        </p:txBody>
      </p:sp>
      <p:sp>
        <p:nvSpPr>
          <p:cNvPr id="3" name="Content Placeholder 2">
            <a:extLst>
              <a:ext uri="{FF2B5EF4-FFF2-40B4-BE49-F238E27FC236}">
                <a16:creationId xmlns:a16="http://schemas.microsoft.com/office/drawing/2014/main" id="{CCE4A947-1A1F-4A1B-A613-1EE614B7660E}"/>
              </a:ext>
            </a:extLst>
          </p:cNvPr>
          <p:cNvSpPr>
            <a:spLocks noGrp="1"/>
          </p:cNvSpPr>
          <p:nvPr>
            <p:ph idx="1"/>
          </p:nvPr>
        </p:nvSpPr>
        <p:spPr>
          <a:xfrm>
            <a:off x="60987" y="2361601"/>
            <a:ext cx="5947265" cy="3834434"/>
          </a:xfrm>
        </p:spPr>
        <p:txBody>
          <a:bodyPr vert="horz" lIns="91440" tIns="45720" rIns="91440" bIns="45720" rtlCol="0" anchor="t">
            <a:noAutofit/>
          </a:bodyPr>
          <a:lstStyle/>
          <a:p>
            <a:pPr marL="359410" indent="-359410" algn="just">
              <a:lnSpc>
                <a:spcPct val="140000"/>
              </a:lnSpc>
            </a:pPr>
            <a:r>
              <a:rPr lang="en-US" sz="1600" dirty="0">
                <a:solidFill>
                  <a:srgbClr val="000000"/>
                </a:solidFill>
                <a:ea typeface="+mn-lt"/>
                <a:cs typeface="+mn-lt"/>
              </a:rPr>
              <a:t>Slightly </a:t>
            </a:r>
            <a:r>
              <a:rPr lang="en-US" sz="1600" b="1" dirty="0">
                <a:solidFill>
                  <a:srgbClr val="000000"/>
                </a:solidFill>
                <a:ea typeface="+mn-lt"/>
                <a:cs typeface="+mn-lt"/>
              </a:rPr>
              <a:t>more than half of the world’s population</a:t>
            </a:r>
            <a:r>
              <a:rPr lang="en-US" sz="1600" dirty="0">
                <a:solidFill>
                  <a:srgbClr val="000000"/>
                </a:solidFill>
                <a:ea typeface="+mn-lt"/>
                <a:cs typeface="+mn-lt"/>
              </a:rPr>
              <a:t> is currently living in urban areas, a share that is expected to rise to 60 per cent by 2030 and 66.4 per cent by 2050.  </a:t>
            </a:r>
            <a:endParaRPr lang="en-US" sz="1600" dirty="0">
              <a:solidFill>
                <a:srgbClr val="000000"/>
              </a:solidFill>
            </a:endParaRPr>
          </a:p>
          <a:p>
            <a:pPr marL="359410" indent="-359410" algn="just">
              <a:lnSpc>
                <a:spcPct val="140000"/>
              </a:lnSpc>
            </a:pPr>
            <a:r>
              <a:rPr lang="en-US" sz="1600" dirty="0">
                <a:solidFill>
                  <a:srgbClr val="000000"/>
                </a:solidFill>
                <a:ea typeface="+mn-lt"/>
                <a:cs typeface="+mn-lt"/>
              </a:rPr>
              <a:t>Urban areas have higher incomes and consumption, greater access to political power, higher rates of economic growth, and, per capita and also, </a:t>
            </a:r>
            <a:r>
              <a:rPr lang="en-US" sz="1600" b="1" dirty="0">
                <a:solidFill>
                  <a:srgbClr val="000000"/>
                </a:solidFill>
                <a:ea typeface="+mn-lt"/>
                <a:cs typeface="+mn-lt"/>
              </a:rPr>
              <a:t>place a higher pressure on natural resources.   </a:t>
            </a:r>
          </a:p>
          <a:p>
            <a:pPr marL="359410" indent="-359410" algn="just">
              <a:lnSpc>
                <a:spcPct val="140000"/>
              </a:lnSpc>
            </a:pPr>
            <a:r>
              <a:rPr lang="en-US" sz="1600" dirty="0">
                <a:solidFill>
                  <a:srgbClr val="000000"/>
                </a:solidFill>
                <a:ea typeface="+mn-lt"/>
                <a:cs typeface="+mn-lt"/>
              </a:rPr>
              <a:t>Urbanization also carry a number of other issues such </a:t>
            </a:r>
            <a:r>
              <a:rPr lang="en-US" sz="1600" b="1" dirty="0">
                <a:solidFill>
                  <a:srgbClr val="000000"/>
                </a:solidFill>
                <a:ea typeface="+mn-lt"/>
                <a:cs typeface="+mn-lt"/>
              </a:rPr>
              <a:t>pollution, congestion, urban heat effect, ill health, crime, informal settlements (slums), lack of affordability and waste</a:t>
            </a:r>
            <a:r>
              <a:rPr lang="en-US" sz="1600" dirty="0">
                <a:solidFill>
                  <a:srgbClr val="000000"/>
                </a:solidFill>
                <a:ea typeface="+mn-lt"/>
                <a:cs typeface="+mn-lt"/>
              </a:rPr>
              <a:t>.</a:t>
            </a:r>
            <a:endParaRPr lang="en-US" sz="1600" b="1" dirty="0">
              <a:solidFill>
                <a:srgbClr val="000000"/>
              </a:solidFill>
              <a:ea typeface="+mn-lt"/>
              <a:cs typeface="+mn-lt"/>
            </a:endParaRPr>
          </a:p>
        </p:txBody>
      </p:sp>
      <p:pic>
        <p:nvPicPr>
          <p:cNvPr id="6" name="Picture 6" descr="Free Images : horizon, skyline, city, skyscraper ...">
            <a:extLst>
              <a:ext uri="{FF2B5EF4-FFF2-40B4-BE49-F238E27FC236}">
                <a16:creationId xmlns:a16="http://schemas.microsoft.com/office/drawing/2014/main" id="{2C0881F1-5AB8-4E12-9D4E-0B2BA9A34EF8}"/>
              </a:ext>
            </a:extLst>
          </p:cNvPr>
          <p:cNvPicPr>
            <a:picLocks noChangeAspect="1"/>
          </p:cNvPicPr>
          <p:nvPr/>
        </p:nvPicPr>
        <p:blipFill rotWithShape="1">
          <a:blip r:embed="rId2"/>
          <a:srcRect l="16900" r="19138" b="2"/>
          <a:stretch/>
        </p:blipFill>
        <p:spPr>
          <a:xfrm>
            <a:off x="6096001" y="540033"/>
            <a:ext cx="5555012" cy="5775279"/>
          </a:xfrm>
          <a:prstGeom prst="rect">
            <a:avLst/>
          </a:prstGeom>
        </p:spPr>
      </p:pic>
    </p:spTree>
    <p:extLst>
      <p:ext uri="{BB962C8B-B14F-4D97-AF65-F5344CB8AC3E}">
        <p14:creationId xmlns:p14="http://schemas.microsoft.com/office/powerpoint/2010/main" val="2540274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C627EC6-61A4-4CA2-925A-D9C31421C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bar chart&#10;&#10;Description automatically generated">
            <a:extLst>
              <a:ext uri="{FF2B5EF4-FFF2-40B4-BE49-F238E27FC236}">
                <a16:creationId xmlns:a16="http://schemas.microsoft.com/office/drawing/2014/main" id="{45BC9ED1-9733-4E76-8DBA-C7AAB1E970B6}"/>
              </a:ext>
            </a:extLst>
          </p:cNvPr>
          <p:cNvPicPr>
            <a:picLocks noChangeAspect="1"/>
          </p:cNvPicPr>
          <p:nvPr/>
        </p:nvPicPr>
        <p:blipFill rotWithShape="1">
          <a:blip r:embed="rId2"/>
          <a:srcRect l="9333" r="1" b="1"/>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229916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C627EC6-61A4-4CA2-925A-D9C31421C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Scatter chart&#10;&#10;Description automatically generated">
            <a:extLst>
              <a:ext uri="{FF2B5EF4-FFF2-40B4-BE49-F238E27FC236}">
                <a16:creationId xmlns:a16="http://schemas.microsoft.com/office/drawing/2014/main" id="{FF813253-E932-4676-9B13-E3E9DD79C9F8}"/>
              </a:ext>
            </a:extLst>
          </p:cNvPr>
          <p:cNvPicPr>
            <a:picLocks noChangeAspect="1"/>
          </p:cNvPicPr>
          <p:nvPr/>
        </p:nvPicPr>
        <p:blipFill rotWithShape="1">
          <a:blip r:embed="rId2"/>
          <a:srcRect t="7787"/>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851892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90A09-691E-422F-A894-7F72815C05C5}"/>
              </a:ext>
            </a:extLst>
          </p:cNvPr>
          <p:cNvSpPr>
            <a:spLocks noGrp="1"/>
          </p:cNvSpPr>
          <p:nvPr>
            <p:ph type="title"/>
          </p:nvPr>
        </p:nvSpPr>
        <p:spPr>
          <a:xfrm>
            <a:off x="937808" y="4219"/>
            <a:ext cx="4078800" cy="1453003"/>
          </a:xfrm>
        </p:spPr>
        <p:txBody>
          <a:bodyPr wrap="square" anchor="b">
            <a:normAutofit/>
          </a:bodyPr>
          <a:lstStyle/>
          <a:p>
            <a:pPr algn="ctr"/>
            <a:r>
              <a:rPr lang="en-US" dirty="0"/>
              <a:t>RESOURCE DEPLETION</a:t>
            </a:r>
            <a:endParaRPr lang="en-US"/>
          </a:p>
        </p:txBody>
      </p:sp>
      <p:cxnSp>
        <p:nvCxnSpPr>
          <p:cNvPr id="12" name="Straight Connector 11">
            <a:extLst>
              <a:ext uri="{FF2B5EF4-FFF2-40B4-BE49-F238E27FC236}">
                <a16:creationId xmlns:a16="http://schemas.microsoft.com/office/drawing/2014/main" id="{76D745DA-D03E-47A2-9936-01C39D51A4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7594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84547D-F4D3-4434-AA33-717BF7E96740}"/>
              </a:ext>
            </a:extLst>
          </p:cNvPr>
          <p:cNvSpPr>
            <a:spLocks noGrp="1"/>
          </p:cNvSpPr>
          <p:nvPr>
            <p:ph idx="1"/>
          </p:nvPr>
        </p:nvSpPr>
        <p:spPr>
          <a:xfrm>
            <a:off x="-64274" y="1854059"/>
            <a:ext cx="6072526" cy="2901482"/>
          </a:xfrm>
        </p:spPr>
        <p:txBody>
          <a:bodyPr vert="horz" lIns="91440" tIns="45720" rIns="91440" bIns="45720" rtlCol="0" anchor="t">
            <a:noAutofit/>
          </a:bodyPr>
          <a:lstStyle/>
          <a:p>
            <a:pPr marL="359410" indent="-359410" algn="just">
              <a:lnSpc>
                <a:spcPct val="140000"/>
              </a:lnSpc>
            </a:pPr>
            <a:r>
              <a:rPr lang="en-US" sz="1600" dirty="0">
                <a:solidFill>
                  <a:srgbClr val="000000"/>
                </a:solidFill>
                <a:ea typeface="+mn-lt"/>
                <a:cs typeface="+mn-lt"/>
              </a:rPr>
              <a:t>From the 20th century, resource exploitation has grown considerably, especially of metals (iron and copper), and of minerals (sand and limestone) for cement. Fossil fuel exploitation has also created great challenges due to its ever-increasing consumption.   </a:t>
            </a:r>
            <a:endParaRPr lang="en-US" dirty="0">
              <a:solidFill>
                <a:srgbClr val="000000"/>
              </a:solidFill>
            </a:endParaRPr>
          </a:p>
          <a:p>
            <a:pPr marL="0" indent="0" algn="just">
              <a:lnSpc>
                <a:spcPct val="140000"/>
              </a:lnSpc>
              <a:buNone/>
            </a:pPr>
            <a:endParaRPr lang="en-US" sz="1600" dirty="0">
              <a:ea typeface="+mn-lt"/>
              <a:cs typeface="+mn-lt"/>
            </a:endParaRPr>
          </a:p>
          <a:p>
            <a:pPr marL="359410" indent="-359410" algn="just">
              <a:lnSpc>
                <a:spcPct val="140000"/>
              </a:lnSpc>
            </a:pPr>
            <a:r>
              <a:rPr lang="en-US" sz="1600" dirty="0">
                <a:solidFill>
                  <a:srgbClr val="000000"/>
                </a:solidFill>
                <a:ea typeface="+mn-lt"/>
                <a:cs typeface="+mn-lt"/>
              </a:rPr>
              <a:t>By 2015, global energy consumption reached around 13.5 billion tons of oil equivalent and is expected to increase to around 19 billion tons by 2040   </a:t>
            </a:r>
          </a:p>
          <a:p>
            <a:pPr marL="0" indent="0" algn="just">
              <a:lnSpc>
                <a:spcPct val="140000"/>
              </a:lnSpc>
              <a:buNone/>
            </a:pPr>
            <a:endParaRPr lang="en-US" sz="1600" dirty="0">
              <a:ea typeface="+mn-lt"/>
              <a:cs typeface="+mn-lt"/>
            </a:endParaRPr>
          </a:p>
          <a:p>
            <a:pPr marL="359410" indent="-359410" algn="just">
              <a:lnSpc>
                <a:spcPct val="140000"/>
              </a:lnSpc>
            </a:pPr>
            <a:r>
              <a:rPr lang="en-US" sz="1600" dirty="0">
                <a:solidFill>
                  <a:srgbClr val="000000"/>
                </a:solidFill>
                <a:ea typeface="+mn-lt"/>
                <a:cs typeface="+mn-lt"/>
              </a:rPr>
              <a:t>The rise in water demand has also resulted in global usable water reserves to decline. </a:t>
            </a:r>
            <a:endParaRPr lang="en-US" sz="1600" dirty="0">
              <a:solidFill>
                <a:srgbClr val="000000"/>
              </a:solidFill>
            </a:endParaRPr>
          </a:p>
        </p:txBody>
      </p:sp>
      <p:pic>
        <p:nvPicPr>
          <p:cNvPr id="4" name="Picture 4" descr="A picture containing sky, outdoor, water&#10;&#10;Description automatically generated">
            <a:extLst>
              <a:ext uri="{FF2B5EF4-FFF2-40B4-BE49-F238E27FC236}">
                <a16:creationId xmlns:a16="http://schemas.microsoft.com/office/drawing/2014/main" id="{15FCEFA6-C609-4948-BC2B-BE0D51BE7F2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3217" r="11531" b="-1"/>
          <a:stretch/>
        </p:blipFill>
        <p:spPr>
          <a:xfrm>
            <a:off x="6080462" y="10"/>
            <a:ext cx="6111538" cy="6857990"/>
          </a:xfrm>
          <a:prstGeom prst="rect">
            <a:avLst/>
          </a:prstGeom>
        </p:spPr>
      </p:pic>
      <p:sp>
        <p:nvSpPr>
          <p:cNvPr id="5" name="TextBox 4">
            <a:extLst>
              <a:ext uri="{FF2B5EF4-FFF2-40B4-BE49-F238E27FC236}">
                <a16:creationId xmlns:a16="http://schemas.microsoft.com/office/drawing/2014/main" id="{2B1A8C33-2F74-4345-8915-FA966C4ED934}"/>
              </a:ext>
            </a:extLst>
          </p:cNvPr>
          <p:cNvSpPr txBox="1"/>
          <p:nvPr/>
        </p:nvSpPr>
        <p:spPr>
          <a:xfrm>
            <a:off x="9575579" y="6657945"/>
            <a:ext cx="261642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557133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868480-4666-4172-A478-BFA3BC066C71}"/>
              </a:ext>
            </a:extLst>
          </p:cNvPr>
          <p:cNvSpPr>
            <a:spLocks noGrp="1"/>
          </p:cNvSpPr>
          <p:nvPr>
            <p:ph type="title"/>
          </p:nvPr>
        </p:nvSpPr>
        <p:spPr>
          <a:xfrm>
            <a:off x="990000" y="946800"/>
            <a:ext cx="2802386" cy="4689475"/>
          </a:xfrm>
        </p:spPr>
        <p:txBody>
          <a:bodyPr anchor="t">
            <a:normAutofit/>
          </a:bodyPr>
          <a:lstStyle/>
          <a:p>
            <a:r>
              <a:rPr lang="en-US" dirty="0"/>
              <a:t>DEPLETING RESOURCES </a:t>
            </a:r>
          </a:p>
        </p:txBody>
      </p:sp>
      <p:cxnSp>
        <p:nvCxnSpPr>
          <p:cNvPr id="11" name="Straight Connector 10">
            <a:extLst>
              <a:ext uri="{FF2B5EF4-FFF2-40B4-BE49-F238E27FC236}">
                <a16:creationId xmlns:a16="http://schemas.microsoft.com/office/drawing/2014/main" id="{9B4757C4-228A-47E5-94C8-058312AB27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323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39BCE04-0091-4ECE-A072-63173FC862BD}"/>
              </a:ext>
            </a:extLst>
          </p:cNvPr>
          <p:cNvGraphicFramePr>
            <a:graphicFrameLocks noGrp="1"/>
          </p:cNvGraphicFramePr>
          <p:nvPr>
            <p:ph idx="1"/>
            <p:extLst>
              <p:ext uri="{D42A27DB-BD31-4B8C-83A1-F6EECF244321}">
                <p14:modId xmlns:p14="http://schemas.microsoft.com/office/powerpoint/2010/main" val="2925256516"/>
              </p:ext>
            </p:extLst>
          </p:nvPr>
        </p:nvGraphicFramePr>
        <p:xfrm>
          <a:off x="4982215" y="537330"/>
          <a:ext cx="6668792" cy="577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0190773"/>
      </p:ext>
    </p:extLst>
  </p:cSld>
  <p:clrMapOvr>
    <a:masterClrMapping/>
  </p:clrMapOvr>
</p:sld>
</file>

<file path=ppt/theme/theme1.xml><?xml version="1.0" encoding="utf-8"?>
<a:theme xmlns:a="http://schemas.openxmlformats.org/drawingml/2006/main" name="FrostyVTI">
  <a:themeElements>
    <a:clrScheme name="AnalogousFromLightSeedRightStep">
      <a:dk1>
        <a:srgbClr val="000000"/>
      </a:dk1>
      <a:lt1>
        <a:srgbClr val="FFFFFF"/>
      </a:lt1>
      <a:dk2>
        <a:srgbClr val="41242A"/>
      </a:dk2>
      <a:lt2>
        <a:srgbClr val="E2E8E4"/>
      </a:lt2>
      <a:accent1>
        <a:srgbClr val="C696B3"/>
      </a:accent1>
      <a:accent2>
        <a:srgbClr val="BA7F8A"/>
      </a:accent2>
      <a:accent3>
        <a:srgbClr val="C39B8F"/>
      </a:accent3>
      <a:accent4>
        <a:srgbClr val="B6A17C"/>
      </a:accent4>
      <a:accent5>
        <a:srgbClr val="A4A67E"/>
      </a:accent5>
      <a:accent6>
        <a:srgbClr val="92AC76"/>
      </a:accent6>
      <a:hlink>
        <a:srgbClr val="558D6B"/>
      </a:hlink>
      <a:folHlink>
        <a:srgbClr val="7F7F7F"/>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3329</TotalTime>
  <Words>1576</Words>
  <Application>Microsoft Office PowerPoint</Application>
  <PresentationFormat>Widescreen</PresentationFormat>
  <Paragraphs>87</Paragraphs>
  <Slides>23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Avenir Next LT Pro</vt:lpstr>
      <vt:lpstr>Calibri</vt:lpstr>
      <vt:lpstr>Calibri Light</vt:lpstr>
      <vt:lpstr>Goudy Old Style</vt:lpstr>
      <vt:lpstr>Wingdings</vt:lpstr>
      <vt:lpstr>FrostyVTI</vt:lpstr>
      <vt:lpstr>INTRODUCTION TO SUSTAINABILITY</vt:lpstr>
      <vt:lpstr>SUSTAINABILITY RELATED ISSUES</vt:lpstr>
      <vt:lpstr>RISING WORLD POPULATION</vt:lpstr>
      <vt:lpstr>PowerPoint Presentation</vt:lpstr>
      <vt:lpstr>RAPID URBANIZATION</vt:lpstr>
      <vt:lpstr>PowerPoint Presentation</vt:lpstr>
      <vt:lpstr>PowerPoint Presentation</vt:lpstr>
      <vt:lpstr>RESOURCE DEPLETION</vt:lpstr>
      <vt:lpstr>DEPLETING RESOURCES </vt:lpstr>
      <vt:lpstr>GREENHOUSE EFFECT</vt:lpstr>
      <vt:lpstr>GLOBAL GREEN HOUSE GAS EMISSIONS OUTLOOK</vt:lpstr>
      <vt:lpstr>PowerPoint Presentation</vt:lpstr>
      <vt:lpstr>CLIMATE CHANGE</vt:lpstr>
      <vt:lpstr>IMPACTS OF CLIMATE CHANGE</vt:lpstr>
      <vt:lpstr>LOSS OF BIODIVERSITY</vt:lpstr>
      <vt:lpstr>LOSS OF BIODIVERSITY</vt:lpstr>
      <vt:lpstr>PowerPoint Presentation</vt:lpstr>
      <vt:lpstr>PowerPoint Presentation</vt:lpstr>
      <vt:lpstr>PowerPoint Presentation</vt:lpstr>
      <vt:lpstr>GLOBAL INEQUALITY</vt:lpstr>
      <vt:lpstr>ECONOMIC INEQUALITY </vt:lpstr>
      <vt:lpstr>PowerPoint Presentation</vt:lpstr>
      <vt:lpstr>OPPORTUNITY INEQUALITY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Janith Iddawala</cp:lastModifiedBy>
  <cp:revision>1086</cp:revision>
  <dcterms:created xsi:type="dcterms:W3CDTF">2021-07-13T04:45:55Z</dcterms:created>
  <dcterms:modified xsi:type="dcterms:W3CDTF">2021-10-01T08:40:36Z</dcterms:modified>
</cp:coreProperties>
</file>